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2" r:id="rId3"/>
    <p:sldId id="283" r:id="rId4"/>
    <p:sldId id="291" r:id="rId5"/>
    <p:sldId id="285" r:id="rId6"/>
    <p:sldId id="286" r:id="rId7"/>
    <p:sldId id="287" r:id="rId8"/>
    <p:sldId id="288" r:id="rId9"/>
    <p:sldId id="289" r:id="rId10"/>
    <p:sldId id="290" r:id="rId11"/>
    <p:sldId id="284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9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8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7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4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5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1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4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1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9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k.com/vepsankon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f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70" y="2831231"/>
            <a:ext cx="11913530" cy="2875858"/>
          </a:xfrm>
        </p:spPr>
        <p:txBody>
          <a:bodyPr>
            <a:noAutofit/>
          </a:bodyPr>
          <a:lstStyle/>
          <a:p>
            <a:br>
              <a:rPr lang="en-US" sz="250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Сроки реализации</a:t>
            </a:r>
            <a:r>
              <a:rPr lang="ru-RU" sz="1800" i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: </a:t>
            </a:r>
            <a:r>
              <a:rPr lang="ru-RU" sz="1800" b="1" i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01.06.2024-30.10.2024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br>
              <a:rPr lang="ru-RU" sz="18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Размер запрашиваемой суммы: </a:t>
            </a:r>
            <a:r>
              <a:rPr lang="ru-RU" sz="1800" b="1" i="0" dirty="0">
                <a:solidFill>
                  <a:srgbClr val="3F2512"/>
                </a:solidFill>
                <a:effectLst/>
                <a:latin typeface="Bookman Old Style" panose="02050604050505020204" pitchFamily="18" charset="0"/>
              </a:rPr>
              <a:t>639 979 ₽</a:t>
            </a:r>
            <a:br>
              <a:rPr lang="ru-RU" sz="18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Расходы на реализацию проекта: </a:t>
            </a:r>
            <a:r>
              <a:rPr lang="ru-RU" sz="1800" b="1" i="0" dirty="0">
                <a:solidFill>
                  <a:srgbClr val="3F2512"/>
                </a:solidFill>
                <a:effectLst/>
                <a:latin typeface="Bookman Old Style" panose="02050604050505020204" pitchFamily="18" charset="0"/>
              </a:rPr>
              <a:t>1 185 879 ₽</a:t>
            </a:r>
            <a:r>
              <a:rPr lang="ru-RU" sz="18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(</a:t>
            </a:r>
            <a:r>
              <a:rPr lang="ru-RU" sz="180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софинансирование</a:t>
            </a:r>
            <a:r>
              <a:rPr lang="ru-RU" sz="18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1" i="0" dirty="0">
                <a:solidFill>
                  <a:srgbClr val="3F2512"/>
                </a:solidFill>
                <a:effectLst/>
                <a:latin typeface="Bookman Old Style" panose="02050604050505020204" pitchFamily="18" charset="0"/>
              </a:rPr>
              <a:t>563 000₽ (</a:t>
            </a:r>
            <a:r>
              <a:rPr lang="ru-RU" sz="1800" b="0" i="0" dirty="0">
                <a:effectLst/>
                <a:latin typeface="Bookman Old Style" panose="02050604050505020204" pitchFamily="18" charset="0"/>
              </a:rPr>
              <a:t>47% от общей суммы)</a:t>
            </a:r>
            <a:br>
              <a:rPr lang="ru-RU" sz="1800" b="0" i="0" dirty="0">
                <a:effectLst/>
                <a:latin typeface="Bookman Old Style" panose="02050604050505020204" pitchFamily="18" charset="0"/>
              </a:rPr>
            </a:br>
            <a:br>
              <a:rPr lang="ru-RU" sz="18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География проекта: Ленинградская область, Лодейнопольский район</a:t>
            </a:r>
            <a:endParaRPr lang="ru-RU" sz="1800" i="0" dirty="0">
              <a:solidFill>
                <a:srgbClr val="333333"/>
              </a:solidFill>
              <a:effectLst/>
              <a:latin typeface="Bookman Old Style" panose="0205060405050502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pic>
        <p:nvPicPr>
          <p:cNvPr id="13" name="Рисунок 5">
            <a:extLst>
              <a:ext uri="{FF2B5EF4-FFF2-40B4-BE49-F238E27FC236}">
                <a16:creationId xmlns:a16="http://schemas.microsoft.com/office/drawing/2014/main" id="{DAD67394-EF7D-4B31-BBED-32AF653C1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95"/>
          <a:stretch/>
        </p:blipFill>
        <p:spPr>
          <a:xfrm>
            <a:off x="5202499" y="704691"/>
            <a:ext cx="924997" cy="13107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A6E811-6CEC-4AFE-98B9-282D28FDF171}"/>
              </a:ext>
            </a:extLst>
          </p:cNvPr>
          <p:cNvSpPr txBox="1"/>
          <p:nvPr/>
        </p:nvSpPr>
        <p:spPr>
          <a:xfrm>
            <a:off x="1209210" y="5634580"/>
            <a:ext cx="9274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Ленинградская региональная общественная организация «Вепсская община»</a:t>
            </a:r>
            <a:r>
              <a:rPr lang="ru-RU" sz="1400" dirty="0">
                <a:latin typeface="+mn-lt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BB916-8B9E-4E47-BFF6-8A6CF4698A23}"/>
              </a:ext>
            </a:extLst>
          </p:cNvPr>
          <p:cNvSpPr txBox="1"/>
          <p:nvPr/>
        </p:nvSpPr>
        <p:spPr>
          <a:xfrm>
            <a:off x="278470" y="1859227"/>
            <a:ext cx="11428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i="0" dirty="0">
                <a:solidFill>
                  <a:srgbClr val="3F2512"/>
                </a:solidFill>
                <a:effectLst/>
                <a:latin typeface="+mn-lt"/>
              </a:rPr>
              <a:t>Этно-просветительский маршрут «Вепсская тропа»</a:t>
            </a:r>
            <a:endParaRPr lang="ru-RU" sz="5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B9624C-50DE-4389-9B24-B2934C17E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569" y="850944"/>
            <a:ext cx="1269464" cy="8251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940C4A-5A9E-4057-9D0D-E1AF20A312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38" y="702146"/>
            <a:ext cx="2097201" cy="11786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380163-D5AB-4A35-85FC-1868B9B91C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80" y="702146"/>
            <a:ext cx="1261188" cy="12611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C7274C-E064-4185-B632-F74F305E8E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57" y="848301"/>
            <a:ext cx="1221827" cy="12234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F17576-CCDE-400A-BBFF-2EF2717B05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03" y="933823"/>
            <a:ext cx="1127685" cy="104852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9BEA3-0881-4003-8268-28D9D853DB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470" y="581956"/>
            <a:ext cx="2408487" cy="53269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64CDEC-9233-47CC-9B9D-BBB568B97C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72" y="1036987"/>
            <a:ext cx="1016371" cy="10132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D677298-E36E-4176-B2E8-DBA2FBE9D3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38" y="1079590"/>
            <a:ext cx="924997" cy="9249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E84B207-9D57-4CB2-83AD-29B11E321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313" y="1166131"/>
            <a:ext cx="1108879" cy="5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74" y="440366"/>
            <a:ext cx="11604296" cy="54180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Seaford (Заголовки)"/>
              </a:rPr>
              <a:t>Мероприятия проекта:</a:t>
            </a:r>
            <a:endParaRPr lang="ru-RU" b="1" dirty="0">
              <a:latin typeface="Seaford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3495C-4251-4CDF-9CC3-F4618AEEA236}"/>
              </a:ext>
            </a:extLst>
          </p:cNvPr>
          <p:cNvSpPr txBox="1"/>
          <p:nvPr/>
        </p:nvSpPr>
        <p:spPr>
          <a:xfrm>
            <a:off x="602179" y="2402782"/>
            <a:ext cx="4173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провести экскурсии по "Вепсской тропе" для жителей и гостей Ленинградской области, учащихся школ области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5B4442-0396-4D70-9FE2-318AC959E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35" y="907415"/>
            <a:ext cx="6908787" cy="51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540730"/>
            <a:ext cx="11604296" cy="54180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 результаты: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3495C-4251-4CDF-9CC3-F4618AEEA236}"/>
              </a:ext>
            </a:extLst>
          </p:cNvPr>
          <p:cNvSpPr txBox="1"/>
          <p:nvPr/>
        </p:nvSpPr>
        <p:spPr>
          <a:xfrm>
            <a:off x="482600" y="1120678"/>
            <a:ext cx="11509703" cy="495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мероприятий, планируемых к проведению в рамках проекта – 7;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Мероприятиями охвачено не менее 400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благополучателей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сувениров с использованием вепсского орнамента – 100 для первых посетителей маршрута 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экскурсий - не менее 10 экскурсий для гостей Ленинградкой области и не менее 10 экскурсий для учащихся школ.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посетителей: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учащиеся общеобразовательных учреждений (школ) Ленинградской области – не менее 150 чел.;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Жители и гости Ленинградкой области - не менее 250 чел.;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Посетители семинаров – не менее 20 чел.;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планируемых публикаций о проекте в средствах массовой информации и(или) социальных сетях – не менее 20;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аудитории проекта с помощью СМИ – не менее 800 чел.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06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921" y="648412"/>
            <a:ext cx="9567823" cy="20538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800" dirty="0">
                <a:latin typeface="Constantia"/>
                <a:ea typeface="+mn-lt"/>
                <a:cs typeface="+mn-lt"/>
              </a:rPr>
              <a:t>Группа в контакте: </a:t>
            </a:r>
            <a:r>
              <a:rPr lang="en-US" sz="1800" dirty="0">
                <a:latin typeface="Constantia"/>
                <a:ea typeface="+mn-lt"/>
                <a:cs typeface="+mn-lt"/>
                <a:hlinkClick r:id="rId2"/>
              </a:rPr>
              <a:t>https://vk.com/vepsankond</a:t>
            </a:r>
            <a:endParaRPr lang="ru-RU" sz="1800" dirty="0">
              <a:latin typeface="Constantia"/>
              <a:ea typeface="+mn-lt"/>
              <a:cs typeface="+mn-lt"/>
            </a:endParaRPr>
          </a:p>
          <a:p>
            <a:pPr algn="ctr"/>
            <a:r>
              <a:rPr lang="ru-RU" sz="1800" dirty="0">
                <a:latin typeface="Constantia"/>
                <a:ea typeface="+mn-lt"/>
                <a:cs typeface="+mn-lt"/>
              </a:rPr>
              <a:t>Куратор проекта Нюман Ольга Владимировна</a:t>
            </a:r>
          </a:p>
          <a:p>
            <a:pPr algn="ctr"/>
            <a:r>
              <a:rPr lang="ru-RU" sz="1800" dirty="0">
                <a:latin typeface="Constantia"/>
                <a:ea typeface="+mn-lt"/>
                <a:cs typeface="+mn-lt"/>
              </a:rPr>
              <a:t>+7 905 202 77 44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E2D47E-17F5-4EC4-AED6-A23604DA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40693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8813E6-5F73-4F5D-8A1C-C878A556E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F6EEE5E-3FDC-40C8-BAEE-5635F6E2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578" y="4894570"/>
            <a:ext cx="938172" cy="13246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FA8150-AF39-4591-BF33-9CB42C1F8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96" y="575680"/>
            <a:ext cx="2165278" cy="21652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17915B-D1DE-4452-93A1-C28D4F827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3" y="575680"/>
            <a:ext cx="2273952" cy="22739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41EE88-0EB4-4870-AEE9-E139072F5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78" y="3007383"/>
            <a:ext cx="7380443" cy="32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540730"/>
            <a:ext cx="11604296" cy="54180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Seaford (Заголовки)"/>
              </a:rPr>
              <a:t>Вепсы – люди леса, озер…</a:t>
            </a:r>
            <a:endParaRPr lang="ru-RU" b="1" dirty="0">
              <a:latin typeface="Seaford (Заголовки)"/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Вепсы- коренной малочисленный народ Ленинградской области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Сегодня народность проживает в Российской Федерации, в большей численности на территории Карелии.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 вепсов живут в Ленинградской, Вологодской, Мурманской, Кемеровской областях, Санкт-Петербурге.</a:t>
            </a:r>
            <a:endParaRPr lang="ru-RU" sz="1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Небольшая группа вепсов проживает в Иркутской области.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перепис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2020 года в России проживает 4687 человек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Ленинградской области 951 человек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EDF450-D18B-454C-96A2-55D942B97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56" y="1495642"/>
            <a:ext cx="6194173" cy="41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3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540730"/>
            <a:ext cx="11604296" cy="54180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Seaford (Заголовки)"/>
              </a:rPr>
              <a:t>Идея проекта:</a:t>
            </a:r>
            <a:endParaRPr lang="ru-RU" b="1" dirty="0">
              <a:latin typeface="Seaford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3495C-4251-4CDF-9CC3-F4618AEEA236}"/>
              </a:ext>
            </a:extLst>
          </p:cNvPr>
          <p:cNvSpPr txBox="1"/>
          <p:nvPr/>
        </p:nvSpPr>
        <p:spPr>
          <a:xfrm>
            <a:off x="482600" y="1120678"/>
            <a:ext cx="41734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сновная идея проекта «Этно-просветительский маршрут «Вепсская тропа» заключается в расширении знаний у каждого посетителя о коренном малочисленном народе Российской Федерации - вепсах, об их традиционных видах природопользования, исторически бережном отношении к природе, об истории мест традиционного обитания вепсов, а также о развитии экологической культуры и обучении их основным правилам поведения на экологических маршрутах.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EF369C-E1C7-4A47-BDB3-570AA610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06" y="1028343"/>
            <a:ext cx="7200564" cy="48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3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540730"/>
            <a:ext cx="11604296" cy="54180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Seaford (Заголовки)"/>
              </a:rPr>
              <a:t>Цель проекта:</a:t>
            </a:r>
            <a:endParaRPr lang="ru-RU" b="1" dirty="0">
              <a:latin typeface="Seaford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3495C-4251-4CDF-9CC3-F4618AEEA236}"/>
              </a:ext>
            </a:extLst>
          </p:cNvPr>
          <p:cNvSpPr txBox="1"/>
          <p:nvPr/>
        </p:nvSpPr>
        <p:spPr>
          <a:xfrm>
            <a:off x="463830" y="2618356"/>
            <a:ext cx="4173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3F2512"/>
                </a:solidFill>
                <a:effectLst/>
                <a:latin typeface="Bookman Old Style" panose="02050604050505020204" pitchFamily="18" charset="0"/>
              </a:rPr>
              <a:t>Содействие формированию интереса к изучению историко-культурного наследия вепсской народности у целевых групп проекта.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4FD45C-B7DB-4D9E-8958-D4D6A7693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1065449"/>
            <a:ext cx="7312090" cy="41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74" y="440366"/>
            <a:ext cx="11604296" cy="54180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Seaford (Заголовки)"/>
              </a:rPr>
              <a:t>Мероприятия проекта:</a:t>
            </a:r>
            <a:endParaRPr lang="ru-RU" b="1" dirty="0">
              <a:latin typeface="Seaford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3495C-4251-4CDF-9CC3-F4618AEEA236}"/>
              </a:ext>
            </a:extLst>
          </p:cNvPr>
          <p:cNvSpPr txBox="1"/>
          <p:nvPr/>
        </p:nvSpPr>
        <p:spPr>
          <a:xfrm>
            <a:off x="482600" y="2055941"/>
            <a:ext cx="41734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Этно-просветительский маршрут "Вепсская тропа", включающую 10 объектов показа (традиционные вепсские орудия природопользования с описательной частью,  деревянные фигуры духов (5шт) - объектов поклонения вепсов).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79363D-64F3-42B6-8153-AC9AA3D3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47" y="1120679"/>
            <a:ext cx="6927223" cy="46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9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74" y="440366"/>
            <a:ext cx="11604296" cy="54180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Seaford (Заголовки)"/>
              </a:rPr>
              <a:t>Мероприятия проекта:</a:t>
            </a:r>
            <a:endParaRPr lang="ru-RU" b="1" dirty="0">
              <a:latin typeface="Seaford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3495C-4251-4CDF-9CC3-F4618AEEA236}"/>
              </a:ext>
            </a:extLst>
          </p:cNvPr>
          <p:cNvSpPr txBox="1"/>
          <p:nvPr/>
        </p:nvSpPr>
        <p:spPr>
          <a:xfrm>
            <a:off x="602179" y="2402782"/>
            <a:ext cx="4173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программу просветительского семинара (включающего модуль он-лайн и модуль оффлайн участия)посвященного вепсской культуре и традициям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B84570-3C72-4880-903B-32E8B89A3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63" y="982175"/>
            <a:ext cx="7341498" cy="48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74" y="440366"/>
            <a:ext cx="11604296" cy="54180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Seaford (Заголовки)"/>
              </a:rPr>
              <a:t>Мероприятия проекта:</a:t>
            </a:r>
            <a:endParaRPr lang="ru-RU" b="1" dirty="0">
              <a:latin typeface="Seaford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3495C-4251-4CDF-9CC3-F4618AEEA236}"/>
              </a:ext>
            </a:extLst>
          </p:cNvPr>
          <p:cNvSpPr txBox="1"/>
          <p:nvPr/>
        </p:nvSpPr>
        <p:spPr>
          <a:xfrm>
            <a:off x="602179" y="2402782"/>
            <a:ext cx="4173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Изготовить и доставить информационные материалы для тропы. </a:t>
            </a:r>
            <a:endParaRPr lang="en-US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Оборудовать тропу, разместив необходимые элементы безопасности, навигационные и информационные таблички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F95E3A-29BE-4184-9B74-A8610F41C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97" y="1192658"/>
            <a:ext cx="7040000" cy="44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9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74" y="440366"/>
            <a:ext cx="11604296" cy="54180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Seaford (Заголовки)"/>
              </a:rPr>
              <a:t>Мероприятия проекта:</a:t>
            </a:r>
            <a:endParaRPr lang="ru-RU" b="1" dirty="0">
              <a:latin typeface="Seaford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3495C-4251-4CDF-9CC3-F4618AEEA236}"/>
              </a:ext>
            </a:extLst>
          </p:cNvPr>
          <p:cNvSpPr txBox="1"/>
          <p:nvPr/>
        </p:nvSpPr>
        <p:spPr>
          <a:xfrm>
            <a:off x="602179" y="2402782"/>
            <a:ext cx="4173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просветительский семинар (включающего модуль он-лайн и модуль оффлайн участия), посвященный вепсской культуре и традициям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203071-36CE-4EB4-888F-72BC58BB3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29" y="539214"/>
            <a:ext cx="5320494" cy="3340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34511F-FAE9-4D91-B621-4CC5AF16BDD9}"/>
              </a:ext>
            </a:extLst>
          </p:cNvPr>
          <p:cNvSpPr txBox="1"/>
          <p:nvPr/>
        </p:nvSpPr>
        <p:spPr>
          <a:xfrm>
            <a:off x="5175152" y="3804990"/>
            <a:ext cx="7578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Брусника -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</a:t>
            </a:r>
            <a:br>
              <a:rPr lang="en-US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Собирать бруснику -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poimda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bolad</a:t>
            </a:r>
            <a:br>
              <a:rPr lang="en-US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Идти за брусникой -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mända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bolha</a:t>
            </a:r>
            <a:br>
              <a:rPr lang="en-US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Варенье из брусники -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bolkeitoz</a:t>
            </a:r>
            <a:br>
              <a:rPr lang="en-US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Пироги с брусникой -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pirgad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bolanke</a:t>
            </a:r>
            <a:br>
              <a:rPr lang="en-US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Брусничник -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bolkišt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bolžom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bolpaik</a:t>
            </a:r>
            <a:br>
              <a:rPr lang="en-US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Брусничный пирог -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bolpirg</a:t>
            </a:r>
            <a:br>
              <a:rPr lang="en-US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Брусничный напиток -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boljom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97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F067-CEB7-499C-809B-FD253B4B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74" y="440366"/>
            <a:ext cx="11604296" cy="54180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Seaford (Заголовки)"/>
              </a:rPr>
              <a:t>Мероприятия проекта:</a:t>
            </a:r>
            <a:endParaRPr lang="ru-RU" b="1" dirty="0">
              <a:latin typeface="Seaford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AA3DD-18FC-44DA-B9CF-25CB3859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78" y="1120679"/>
            <a:ext cx="5279008" cy="44726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0D51241C-D206-4963-A29F-CA9FA276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038193"/>
            <a:ext cx="3657600" cy="81498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ABB47CEC-9459-4025-AB2A-253BAB6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6038193"/>
            <a:ext cx="3657600" cy="8149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врик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37AE903-1236-44DE-8112-316E1D4C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6038193"/>
            <a:ext cx="3200400" cy="814984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44CF814F-7E4C-4D3F-8611-8DB5DD7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20" y="6038193"/>
            <a:ext cx="3657600" cy="81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3495C-4251-4CDF-9CC3-F4618AEEA236}"/>
              </a:ext>
            </a:extLst>
          </p:cNvPr>
          <p:cNvSpPr txBox="1"/>
          <p:nvPr/>
        </p:nvSpPr>
        <p:spPr>
          <a:xfrm>
            <a:off x="602179" y="2402782"/>
            <a:ext cx="417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и провести торжественное мероприятие - открытие "Вепсской тропы"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A8D65D-8E49-4A71-A698-3A87B1518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10204" r="14650" b="14216"/>
          <a:stretch/>
        </p:blipFill>
        <p:spPr>
          <a:xfrm>
            <a:off x="5005564" y="1025361"/>
            <a:ext cx="6573653" cy="47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48947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8433</TotalTime>
  <Words>533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-apple-system</vt:lpstr>
      <vt:lpstr>Arial</vt:lpstr>
      <vt:lpstr>Bookman Old Style</vt:lpstr>
      <vt:lpstr>Calibri</vt:lpstr>
      <vt:lpstr>Constantia</vt:lpstr>
      <vt:lpstr>Seaford</vt:lpstr>
      <vt:lpstr>Seaford (Заголовки)</vt:lpstr>
      <vt:lpstr>Symbol</vt:lpstr>
      <vt:lpstr>LevelVTI</vt:lpstr>
      <vt:lpstr> Сроки реализации: 01.06.2024-30.10.2024  Размер запрашиваемой суммы: 639 979 ₽ Расходы на реализацию проекта: 1 185 879 ₽ (софинансирование 563 000₽ (47% от общей суммы)  География проекта: Ленинградская область, Лодейнопольский район</vt:lpstr>
      <vt:lpstr>Вепсы – люди леса, озер…</vt:lpstr>
      <vt:lpstr>Идея проекта:</vt:lpstr>
      <vt:lpstr>Цель проекта:</vt:lpstr>
      <vt:lpstr>Мероприятия проекта:</vt:lpstr>
      <vt:lpstr>Мероприятия проекта:</vt:lpstr>
      <vt:lpstr>Мероприятия проекта:</vt:lpstr>
      <vt:lpstr>Мероприятия проекта:</vt:lpstr>
      <vt:lpstr>Мероприятия проекта:</vt:lpstr>
      <vt:lpstr>Мероприятия проекта:</vt:lpstr>
      <vt:lpstr>Количественные результаты: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oniks oniks</dc:creator>
  <cp:lastModifiedBy>oniks oniks</cp:lastModifiedBy>
  <cp:revision>376</cp:revision>
  <dcterms:created xsi:type="dcterms:W3CDTF">2021-11-28T14:00:38Z</dcterms:created>
  <dcterms:modified xsi:type="dcterms:W3CDTF">2024-05-24T11:21:12Z</dcterms:modified>
</cp:coreProperties>
</file>