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39" autoAdjust="0"/>
  </p:normalViewPr>
  <p:slideViewPr>
    <p:cSldViewPr>
      <p:cViewPr>
        <p:scale>
          <a:sx n="75" d="100"/>
          <a:sy n="75" d="100"/>
        </p:scale>
        <p:origin x="-1589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4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0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4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4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7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9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80AC-F18D-44AB-A1B9-B38465A51731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10E0-5BA9-4BAC-A8F4-FBD5FC7AC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em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363" y="1772816"/>
            <a:ext cx="7484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Неизвестные соседи –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«Орлан-белохвост на связи»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ОРЛАН\IMG_0614a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879CAD"/>
              </a:clrFrom>
              <a:clrTo>
                <a:srgbClr val="879C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3062" r="44649" b="40323"/>
          <a:stretch/>
        </p:blipFill>
        <p:spPr bwMode="auto">
          <a:xfrm>
            <a:off x="-180528" y="2406371"/>
            <a:ext cx="3282213" cy="43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4797152"/>
            <a:ext cx="6029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Общий бюджет на 3 года 	2286,56 тыс. руб.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Бюджет 2017 г. 		912,8 тыс. руб.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Вклад фонда 			1846,4 тыс. руб.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Вклад заповедника		440,16 тыс. руб.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9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2"/>
          <a:stretch/>
        </p:blipFill>
        <p:spPr bwMode="auto">
          <a:xfrm>
            <a:off x="240760" y="1574315"/>
            <a:ext cx="3888432" cy="44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908720"/>
            <a:ext cx="48914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    Волжско-Камский государственный природный </a:t>
            </a:r>
            <a:r>
              <a:rPr lang="ru-RU" sz="2200" dirty="0"/>
              <a:t>биосферный заповедник состоит из двух кластерных участков Раифского и Саралинского. Его общая площадь составляет 11 тысяч гектаров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     Саралинский </a:t>
            </a:r>
            <a:r>
              <a:rPr lang="ru-RU" sz="2200" dirty="0"/>
              <a:t>участок, </a:t>
            </a:r>
            <a:r>
              <a:rPr lang="ru-RU" sz="2200" dirty="0" smtClean="0"/>
              <a:t>расположен-</a:t>
            </a:r>
            <a:r>
              <a:rPr lang="ru-RU" sz="2200" dirty="0" err="1" smtClean="0"/>
              <a:t>ный</a:t>
            </a:r>
            <a:r>
              <a:rPr lang="ru-RU" sz="2200" dirty="0" smtClean="0"/>
              <a:t> </a:t>
            </a:r>
            <a:r>
              <a:rPr lang="ru-RU" sz="2200" dirty="0"/>
              <a:t>в месте слияния Волги и Камы является благоприятным гнездовым местообитанием орлана-белохвоста, вида, занесенного в Международную Красную книгу, поэтому </a:t>
            </a:r>
            <a:r>
              <a:rPr lang="ru-RU" sz="2200" dirty="0" err="1" smtClean="0"/>
              <a:t>целенаправ</a:t>
            </a:r>
            <a:r>
              <a:rPr lang="ru-RU" sz="2200" dirty="0" smtClean="0"/>
              <a:t>-ленные </a:t>
            </a:r>
            <a:r>
              <a:rPr lang="ru-RU" sz="2200" dirty="0"/>
              <a:t>действия по изучению и </a:t>
            </a:r>
            <a:r>
              <a:rPr lang="ru-RU" sz="2200" dirty="0" err="1" smtClean="0"/>
              <a:t>сохра</a:t>
            </a:r>
            <a:r>
              <a:rPr lang="ru-RU" sz="2200" dirty="0" smtClean="0"/>
              <a:t>-нению </a:t>
            </a:r>
            <a:r>
              <a:rPr lang="ru-RU" sz="2200" dirty="0"/>
              <a:t>территориальной группировки орлана-белохвоста имеют важное </a:t>
            </a:r>
            <a:r>
              <a:rPr lang="ru-RU" sz="2200" dirty="0" err="1" smtClean="0"/>
              <a:t>зна-чение</a:t>
            </a:r>
            <a:r>
              <a:rPr lang="ru-RU" sz="2200" dirty="0" smtClean="0"/>
              <a:t> </a:t>
            </a:r>
            <a:r>
              <a:rPr lang="ru-RU" sz="2200" dirty="0"/>
              <a:t>для сохранения вида в целом. </a:t>
            </a:r>
          </a:p>
        </p:txBody>
      </p:sp>
      <p:pic>
        <p:nvPicPr>
          <p:cNvPr id="7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3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093537"/>
            <a:ext cx="3412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Цель проекта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2129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Разработка комплекса мероприятий</a:t>
            </a:r>
            <a:br>
              <a:rPr lang="ru-RU" sz="3600" dirty="0" smtClean="0"/>
            </a:br>
            <a:r>
              <a:rPr lang="ru-RU" sz="3600" dirty="0" smtClean="0"/>
              <a:t>по сохранению территориальной</a:t>
            </a:r>
            <a:br>
              <a:rPr lang="ru-RU" sz="3600" dirty="0" smtClean="0"/>
            </a:br>
            <a:r>
              <a:rPr lang="ru-RU" sz="3600" dirty="0" smtClean="0"/>
              <a:t>группировки орлана-белохвоста</a:t>
            </a:r>
            <a:br>
              <a:rPr lang="ru-RU" sz="3600" dirty="0" smtClean="0"/>
            </a:br>
            <a:r>
              <a:rPr lang="ru-RU" sz="3600" dirty="0" smtClean="0"/>
              <a:t>в Волжско-Камском заповеднике.</a:t>
            </a:r>
            <a:endParaRPr lang="ru-RU" sz="3600" dirty="0"/>
          </a:p>
        </p:txBody>
      </p:sp>
      <p:pic>
        <p:nvPicPr>
          <p:cNvPr id="9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2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583" y="1406802"/>
            <a:ext cx="8229600" cy="1143000"/>
          </a:xfrm>
        </p:spPr>
        <p:txBody>
          <a:bodyPr/>
          <a:lstStyle/>
          <a:p>
            <a:r>
              <a:rPr lang="ru-RU" dirty="0" smtClean="0"/>
              <a:t>Задачи. Наука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963230" y="3262706"/>
            <a:ext cx="519166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586176">
            <a:off x="5945272" y="3940132"/>
            <a:ext cx="555080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95158" y="3245130"/>
            <a:ext cx="196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Учет гнезд орлана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37234" y="4115610"/>
            <a:ext cx="348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Уточнение численности</a:t>
            </a:r>
          </a:p>
          <a:p>
            <a:pPr algn="ctr"/>
            <a:r>
              <a:rPr lang="ru-RU" dirty="0" smtClean="0"/>
              <a:t>орлана-белохвоста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74" y="12824"/>
            <a:ext cx="6429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 descr="crop0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735" y="2878419"/>
            <a:ext cx="1822276" cy="11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46832" y="4115611"/>
            <a:ext cx="271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Определение размера</a:t>
            </a:r>
            <a:br>
              <a:rPr lang="ru-RU" dirty="0" smtClean="0"/>
            </a:br>
            <a:r>
              <a:rPr lang="ru-RU" dirty="0" smtClean="0"/>
              <a:t>индивидуального участка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72493" y="4651715"/>
            <a:ext cx="297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Отслеживание направлений</a:t>
            </a:r>
            <a:br>
              <a:rPr lang="ru-RU" dirty="0" smtClean="0"/>
            </a:br>
            <a:r>
              <a:rPr lang="ru-RU" dirty="0" smtClean="0"/>
              <a:t>миграций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381" y="3274238"/>
            <a:ext cx="295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Обнаружение мест зимовок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308853" y="3262706"/>
            <a:ext cx="519166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687673" y="4142974"/>
            <a:ext cx="543980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8859216">
            <a:off x="3324970" y="3908338"/>
            <a:ext cx="613916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0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95579"/>
              </p:ext>
            </p:extLst>
          </p:nvPr>
        </p:nvGraphicFramePr>
        <p:xfrm>
          <a:off x="3995936" y="2905390"/>
          <a:ext cx="1401268" cy="141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3" imgW="3047760" imgH="3075120" progId="CorelDRAW.Graphic.12">
                  <p:embed/>
                </p:oleObj>
              </mc:Choice>
              <mc:Fallback>
                <p:oleObj name="CorelDRAW" r:id="rId3" imgW="3047760" imgH="3075120" progId="CorelDRAW.Graphic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905390"/>
                        <a:ext cx="1401268" cy="1411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E:\ОРЛАН\PICT6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66" y="4682207"/>
            <a:ext cx="3024337" cy="20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37733" y="3993873"/>
            <a:ext cx="231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Фиксация нарушений</a:t>
            </a:r>
            <a:br>
              <a:rPr lang="ru-RU" dirty="0" smtClean="0"/>
            </a:br>
            <a:r>
              <a:rPr lang="ru-RU" dirty="0" smtClean="0"/>
              <a:t>заповедного режима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3306" y="3857563"/>
            <a:ext cx="2863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Охрана местообитаний</a:t>
            </a:r>
            <a:br>
              <a:rPr lang="ru-RU" dirty="0" smtClean="0"/>
            </a:br>
            <a:r>
              <a:rPr lang="ru-RU" dirty="0" smtClean="0"/>
              <a:t>за пределами заповедника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" y="4653136"/>
            <a:ext cx="3087816" cy="2046254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8102093">
            <a:off x="3089751" y="3946049"/>
            <a:ext cx="730765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870811">
            <a:off x="5528262" y="3960230"/>
            <a:ext cx="748476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9022" y="1916832"/>
            <a:ext cx="8229600" cy="1143000"/>
          </a:xfrm>
        </p:spPr>
        <p:txBody>
          <a:bodyPr/>
          <a:lstStyle/>
          <a:p>
            <a:r>
              <a:rPr lang="ru-RU" dirty="0" smtClean="0"/>
              <a:t>Задачи. Охрана территории</a:t>
            </a:r>
            <a:endParaRPr lang="ru-RU" dirty="0"/>
          </a:p>
        </p:txBody>
      </p:sp>
      <p:pic>
        <p:nvPicPr>
          <p:cNvPr id="19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8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758510"/>
            <a:ext cx="7632848" cy="76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Задачи. </a:t>
            </a:r>
            <a:r>
              <a:rPr lang="ru-RU" dirty="0" err="1" smtClean="0"/>
              <a:t>Экопросвещение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7" y="27247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Видеофильм «</a:t>
            </a:r>
            <a:r>
              <a:rPr lang="ru-RU" dirty="0" smtClean="0"/>
              <a:t>Волжско-Камский </a:t>
            </a:r>
            <a:r>
              <a:rPr lang="ru-RU" dirty="0" smtClean="0"/>
              <a:t>заповедник</a:t>
            </a:r>
            <a:br>
              <a:rPr lang="ru-RU" dirty="0" smtClean="0"/>
            </a:br>
            <a:r>
              <a:rPr lang="ru-RU" dirty="0" smtClean="0"/>
              <a:t>с высоты полета орлана»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41336" y="3572101"/>
            <a:ext cx="256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Фотовыставка «Орлан-белохвост</a:t>
            </a:r>
            <a:br>
              <a:rPr lang="ru-RU" dirty="0" smtClean="0"/>
            </a:br>
            <a:r>
              <a:rPr lang="ru-RU" dirty="0" smtClean="0"/>
              <a:t>в Волжско-Камском заповеднике» </a:t>
            </a:r>
            <a:br>
              <a:rPr lang="ru-RU" dirty="0" smtClean="0"/>
            </a:br>
            <a:r>
              <a:rPr lang="ru-RU" dirty="0" smtClean="0"/>
              <a:t>в Государственном совете РТ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066" y="6396896"/>
            <a:ext cx="28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Выставка детских рисунков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49" y="4131298"/>
            <a:ext cx="240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Иллюстрированный альбом «Неизвестные соседи»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8298672">
            <a:off x="2729252" y="5173620"/>
            <a:ext cx="519165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446275" y="3467206"/>
            <a:ext cx="427371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409410">
            <a:off x="5997717" y="4331195"/>
            <a:ext cx="518205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678277" y="4329309"/>
            <a:ext cx="516948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69413" y="5573454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Курс лекций «Сохранение</a:t>
            </a:r>
            <a:br>
              <a:rPr lang="ru-RU" dirty="0" smtClean="0"/>
            </a:br>
            <a:r>
              <a:rPr lang="ru-RU" dirty="0" smtClean="0"/>
              <a:t>биоразнообразия</a:t>
            </a:r>
            <a:br>
              <a:rPr lang="ru-RU" dirty="0" smtClean="0"/>
            </a:br>
            <a:r>
              <a:rPr lang="ru-RU" dirty="0" smtClean="0"/>
              <a:t>в Казанском федеральном университете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15916" y="6218496"/>
            <a:ext cx="11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День птиц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399543" y="5737725"/>
            <a:ext cx="520831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610003">
            <a:off x="6011258" y="5157589"/>
            <a:ext cx="559096" cy="35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91" y="3972676"/>
            <a:ext cx="2595472" cy="1609906"/>
          </a:xfrm>
          <a:prstGeom prst="rect">
            <a:avLst/>
          </a:prstGeom>
        </p:spPr>
      </p:pic>
      <p:pic>
        <p:nvPicPr>
          <p:cNvPr id="23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5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621" y="213270"/>
            <a:ext cx="8229600" cy="1143000"/>
          </a:xfrm>
        </p:spPr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26963" r="15401" b="21652"/>
          <a:stretch/>
        </p:blipFill>
        <p:spPr>
          <a:xfrm>
            <a:off x="4716016" y="2996952"/>
            <a:ext cx="3024336" cy="1710913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47347"/>
            <a:ext cx="3024336" cy="1700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755102"/>
            <a:ext cx="296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Квадрокоптер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3429000"/>
            <a:ext cx="3683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Радиотелеметрия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7" y="5373216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Фотоловушки</a:t>
            </a:r>
            <a:endParaRPr lang="ru-RU" sz="3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72" y="4846888"/>
            <a:ext cx="3052680" cy="1827664"/>
          </a:xfrm>
          <a:prstGeom prst="rect">
            <a:avLst/>
          </a:prstGeom>
        </p:spPr>
      </p:pic>
      <p:pic>
        <p:nvPicPr>
          <p:cNvPr id="12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163" y="1484288"/>
            <a:ext cx="8229600" cy="1143000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112" y="2636912"/>
            <a:ext cx="914224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Получение достоверных сведений о  численности орлана-белохвоста,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размещении </a:t>
            </a:r>
            <a:r>
              <a:rPr lang="ru-RU" sz="2000" dirty="0"/>
              <a:t>его гнезд, расположении мест зимовок и путей миграции.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Создание комплекса мероприятий по сохранению </a:t>
            </a:r>
            <a:r>
              <a:rPr lang="ru-RU" sz="2000" dirty="0" smtClean="0"/>
              <a:t>территориальной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г</a:t>
            </a:r>
            <a:r>
              <a:rPr lang="ru-RU" sz="2000" dirty="0" smtClean="0"/>
              <a:t>руппировки </a:t>
            </a:r>
            <a:r>
              <a:rPr lang="ru-RU" sz="2000" dirty="0"/>
              <a:t>орлана-белохвоста.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Создание видеофильма «Волжско-Камский заповедник с высоты </a:t>
            </a:r>
            <a:r>
              <a:rPr lang="ru-RU" sz="2000" dirty="0" smtClean="0"/>
              <a:t>полета</a:t>
            </a:r>
            <a:br>
              <a:rPr lang="ru-RU" sz="2000" dirty="0" smtClean="0"/>
            </a:br>
            <a:r>
              <a:rPr lang="ru-RU" sz="2000" dirty="0" smtClean="0"/>
              <a:t>орлана</a:t>
            </a:r>
            <a:r>
              <a:rPr lang="ru-RU" sz="2000" dirty="0"/>
              <a:t>».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Выпуск иллюстрированного альбома «Неизвестные соседи».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Использование результатов проекта в курсе лекций «</a:t>
            </a:r>
            <a:r>
              <a:rPr lang="ru-RU" sz="2000" dirty="0" smtClean="0"/>
              <a:t>Сохранение</a:t>
            </a:r>
            <a:br>
              <a:rPr lang="ru-RU" sz="2000" dirty="0" smtClean="0"/>
            </a:br>
            <a:r>
              <a:rPr lang="ru-RU" sz="2000" dirty="0" smtClean="0"/>
              <a:t>биологического </a:t>
            </a:r>
            <a:r>
              <a:rPr lang="ru-RU" sz="2000" dirty="0"/>
              <a:t>разнообразия» в Казанском федеральном университете.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Привлечение властных структур Республики Татарстан к проблеме </a:t>
            </a:r>
            <a:r>
              <a:rPr lang="ru-RU" sz="2000" dirty="0" smtClean="0"/>
              <a:t>сохранения</a:t>
            </a:r>
            <a:br>
              <a:rPr lang="ru-RU" sz="2000" dirty="0" smtClean="0"/>
            </a:br>
            <a:r>
              <a:rPr lang="ru-RU" sz="2000" dirty="0" smtClean="0"/>
              <a:t>биологического </a:t>
            </a:r>
            <a:r>
              <a:rPr lang="ru-RU" sz="2000" dirty="0"/>
              <a:t>разнообразия.   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8" name="Picture 2" descr="C:\Users\Дмитрий\Documents\Бренд-Бук\1-Logotype\Logotype_vertical\Logotype_simple\Logotype_vertical_simpl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16427" r="22217" b="16958"/>
          <a:stretch/>
        </p:blipFill>
        <p:spPr bwMode="auto">
          <a:xfrm>
            <a:off x="1691680" y="175182"/>
            <a:ext cx="1692535" cy="1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7" y="322984"/>
            <a:ext cx="910088" cy="9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scherbakova\Desktop\Логотип max 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"/>
            <a:ext cx="1364404" cy="16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04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142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Задачи. Наука</vt:lpstr>
      <vt:lpstr>Задачи. Охрана территории</vt:lpstr>
      <vt:lpstr>Презентация PowerPoint</vt:lpstr>
      <vt:lpstr>Методы</vt:lpstr>
      <vt:lpstr>Ожидаемые результаты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Айрат</dc:creator>
  <cp:lastModifiedBy>Scherbakova, Elena</cp:lastModifiedBy>
  <cp:revision>22</cp:revision>
  <dcterms:created xsi:type="dcterms:W3CDTF">2017-07-17T08:06:18Z</dcterms:created>
  <dcterms:modified xsi:type="dcterms:W3CDTF">2017-09-11T11:57:14Z</dcterms:modified>
</cp:coreProperties>
</file>