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5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87CC-DB10-40EE-83CB-014E5949DD4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62A-BAF6-45AF-B8FF-22AA6858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87CC-DB10-40EE-83CB-014E5949DD4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62A-BAF6-45AF-B8FF-22AA6858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87CC-DB10-40EE-83CB-014E5949DD4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62A-BAF6-45AF-B8FF-22AA6858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87CC-DB10-40EE-83CB-014E5949DD4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62A-BAF6-45AF-B8FF-22AA6858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87CC-DB10-40EE-83CB-014E5949DD4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62A-BAF6-45AF-B8FF-22AA6858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87CC-DB10-40EE-83CB-014E5949DD4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62A-BAF6-45AF-B8FF-22AA6858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87CC-DB10-40EE-83CB-014E5949DD4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62A-BAF6-45AF-B8FF-22AA6858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87CC-DB10-40EE-83CB-014E5949DD4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62A-BAF6-45AF-B8FF-22AA6858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87CC-DB10-40EE-83CB-014E5949DD4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62A-BAF6-45AF-B8FF-22AA6858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87CC-DB10-40EE-83CB-014E5949DD4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62A-BAF6-45AF-B8FF-22AA6858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87CC-DB10-40EE-83CB-014E5949DD4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62A-BAF6-45AF-B8FF-22AA6858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087CC-DB10-40EE-83CB-014E5949DD4C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DA62A-BAF6-45AF-B8FF-22AA6858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072462" cy="2000240"/>
          </a:xfrm>
        </p:spPr>
        <p:txBody>
          <a:bodyPr>
            <a:normAutofit/>
          </a:bodyPr>
          <a:lstStyle/>
          <a:p>
            <a:r>
              <a:rPr lang="ru-RU" sz="8000" b="1" i="1" spc="-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Китовая заводь</a:t>
            </a:r>
            <a:endParaRPr lang="ru-RU" sz="8000" b="1" i="1" spc="-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dolgih_na\Desktop\LOGO_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3026"/>
            <a:ext cx="1643042" cy="2064974"/>
          </a:xfrm>
          <a:prstGeom prst="rect">
            <a:avLst/>
          </a:prstGeom>
          <a:noFill/>
        </p:spPr>
      </p:pic>
      <p:pic>
        <p:nvPicPr>
          <p:cNvPr id="1028" name="Picture 4" descr="C:\Users\dolgih_na\Desktop\отчет проект олен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1" y="4966991"/>
            <a:ext cx="1357290" cy="1891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357158" y="4929198"/>
            <a:ext cx="8429684" cy="1571636"/>
          </a:xfrm>
          <a:prstGeom prst="snip2DiagRect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 rot="10800000">
            <a:off x="3929058" y="1071546"/>
            <a:ext cx="4929222" cy="3500462"/>
          </a:xfrm>
          <a:prstGeom prst="snip1Rect">
            <a:avLst>
              <a:gd name="adj" fmla="val 7930"/>
            </a:avLst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214282" y="1071546"/>
            <a:ext cx="3500462" cy="3571900"/>
          </a:xfrm>
          <a:prstGeom prst="snip1Rect">
            <a:avLst>
              <a:gd name="adj" fmla="val 11442"/>
            </a:avLst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думают люди?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84408" y="1198159"/>
            <a:ext cx="3643306" cy="385984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Minion Pro Cond" pitchFamily="18" charset="0"/>
              </a:rPr>
              <a:t>	</a:t>
            </a:r>
            <a:r>
              <a:rPr lang="ru-RU" sz="1800" dirty="0" smtClean="0"/>
              <a:t>В </a:t>
            </a:r>
            <a:r>
              <a:rPr lang="ru-RU" sz="1800" dirty="0"/>
              <a:t>рамках </a:t>
            </a:r>
            <a:r>
              <a:rPr lang="ru-RU" sz="1800" dirty="0" smtClean="0"/>
              <a:t>краевого фестиваля морских животных «Море жизни» был </a:t>
            </a:r>
            <a:r>
              <a:rPr lang="ru-RU" sz="1800" dirty="0"/>
              <a:t>проведен социологический опрос, выявляющий отношение жителей Камчатки к проблемам, связанными с морскими млекопитающими Камчатки, а также проблемой замусоривания </a:t>
            </a:r>
            <a:r>
              <a:rPr lang="ru-RU" sz="1800" dirty="0" smtClean="0"/>
              <a:t>акватории. В </a:t>
            </a:r>
            <a:r>
              <a:rPr lang="ru-RU" sz="1800" dirty="0"/>
              <a:t>социологическом опросе приняло участие 137 человек.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214422"/>
            <a:ext cx="4801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ходе исследования было выявлено, что 62 респондентов считают важной проблемой загрязнение береговой полосы водоемов бытовым мусором, 58 человек видят проблему в недостаточном обустройстве лежбищ сивучей в черте Петропавловска-Камчатского, а 17 видят проблему в запутывании морских животных в рыболовных сетях. Кроме того, в рамках проекта собрана база электронных адресов для дальнейшей рассылки новостей </a:t>
            </a:r>
            <a:r>
              <a:rPr lang="ru-RU" dirty="0" err="1"/>
              <a:t>Кроноцкого</a:t>
            </a:r>
            <a:r>
              <a:rPr lang="ru-RU" dirty="0"/>
              <a:t> </a:t>
            </a:r>
            <a:r>
              <a:rPr lang="ru-RU" dirty="0" err="1"/>
              <a:t>заповеника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00636"/>
            <a:ext cx="8301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/>
              <a:t>Проведение социологического опроса планируется проводить ежегодно, чтобы увидеть динамику изменения общественного мнения в ходе информирования жителей Камчатки о морских животных, </a:t>
            </a:r>
            <a:r>
              <a:rPr lang="ru-RU" sz="2000" i="1" dirty="0" err="1"/>
              <a:t>обитающих\находящихся</a:t>
            </a:r>
            <a:r>
              <a:rPr lang="ru-RU" sz="2000" i="1" dirty="0"/>
              <a:t> на миграции у берегов Камчатки.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ком мы заботимся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Рисунок 2" descr="\\192.168.1.9\photo_video\АРХИВ ФОТО\8. ФАУНА\10.МОРСКИЕ МЛЕКОПИТАЮЩИЕ и МОРЕ\ОТРЯД КИТООБРАЗНЫЕ-ФОТО\Белокрылая морская свинья_В.Бурка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52758"/>
            <a:ext cx="4000528" cy="267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00034" y="4086010"/>
            <a:ext cx="33049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белокрылая морская свинья. Фото В.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Бурканов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23556" name="Picture 4" descr="\\192.168.1.9\Ecoprosvet\photos_rabochaya\Артюхин Юрий\Калан - Юрий Артюх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090" y="4000504"/>
            <a:ext cx="4112314" cy="26280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7" name="Прямоугольник 6"/>
          <p:cNvSpPr/>
          <p:nvPr/>
        </p:nvSpPr>
        <p:spPr>
          <a:xfrm>
            <a:off x="4714876" y="4086010"/>
            <a:ext cx="20114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/>
              <a:t>каланы. Фото Ю. </a:t>
            </a:r>
            <a:r>
              <a:rPr lang="ru-RU" sz="1200" i="1" dirty="0" err="1" smtClean="0"/>
              <a:t>Артюхин</a:t>
            </a:r>
            <a:endParaRPr lang="ru-RU" sz="1200" i="1" dirty="0"/>
          </a:p>
        </p:txBody>
      </p:sp>
      <p:pic>
        <p:nvPicPr>
          <p:cNvPr id="23559" name="Picture 7" descr="\\192.168.1.9\Ecoprosvet\photos_rabochaya\Горшков Сергей\Животные\Сивуч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743" y="1142984"/>
            <a:ext cx="3974123" cy="26432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10" name="Прямоугольник 9"/>
          <p:cNvSpPr/>
          <p:nvPr/>
        </p:nvSpPr>
        <p:spPr>
          <a:xfrm>
            <a:off x="428596" y="1285860"/>
            <a:ext cx="1872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/>
              <a:t>сивучи. Фото А. Алтухов</a:t>
            </a:r>
            <a:endParaRPr lang="ru-RU" sz="1200" i="1" dirty="0"/>
          </a:p>
        </p:txBody>
      </p:sp>
      <p:pic>
        <p:nvPicPr>
          <p:cNvPr id="23560" name="Picture 8" descr="\\192.168.1.9\Ecoprosvet\photos_rabochaya\Артюхин Юрий\Ларга - Юрий Артюхи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710" y="1142984"/>
            <a:ext cx="4000528" cy="26753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13" name="Прямоугольник 12"/>
          <p:cNvSpPr/>
          <p:nvPr/>
        </p:nvSpPr>
        <p:spPr>
          <a:xfrm>
            <a:off x="4714876" y="1257724"/>
            <a:ext cx="19037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err="1" smtClean="0">
                <a:solidFill>
                  <a:schemeClr val="bg1"/>
                </a:solidFill>
              </a:rPr>
              <a:t>ларга</a:t>
            </a:r>
            <a:r>
              <a:rPr lang="ru-RU" sz="1200" i="1" dirty="0" smtClean="0">
                <a:solidFill>
                  <a:schemeClr val="bg1"/>
                </a:solidFill>
              </a:rPr>
              <a:t>. Фото Ю. </a:t>
            </a:r>
            <a:r>
              <a:rPr lang="ru-RU" sz="1200" i="1" dirty="0" err="1" smtClean="0">
                <a:solidFill>
                  <a:schemeClr val="bg1"/>
                </a:solidFill>
              </a:rPr>
              <a:t>Артюхин</a:t>
            </a:r>
            <a:endParaRPr lang="ru-RU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 rot="10800000">
            <a:off x="285720" y="5143512"/>
            <a:ext cx="8572560" cy="1259120"/>
          </a:xfrm>
          <a:prstGeom prst="snip1Rect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30626" y="928670"/>
            <a:ext cx="4286280" cy="3714776"/>
          </a:xfrm>
          <a:prstGeom prst="snip1Rect">
            <a:avLst>
              <a:gd name="adj" fmla="val 12140"/>
            </a:avLst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стимул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98886" y="1015754"/>
            <a:ext cx="4286280" cy="389007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      </a:t>
            </a:r>
            <a:r>
              <a:rPr lang="ru-RU" sz="1800" dirty="0" smtClean="0"/>
              <a:t>Акватория </a:t>
            </a:r>
            <a:r>
              <a:rPr lang="ru-RU" sz="1800" dirty="0" err="1" smtClean="0"/>
              <a:t>Кроноцкого</a:t>
            </a:r>
            <a:r>
              <a:rPr lang="ru-RU" sz="1800" dirty="0" smtClean="0"/>
              <a:t> заповедника — это 135 000 гектаров. Такую площадь сотрудники службы охраны не могут контролировать визуально, чем и пользуются нарушители. Суда, заходящие в заповедные воды, представляют угрозу морским млекопитающим, их здесь обитает более </a:t>
            </a:r>
            <a:r>
              <a:rPr lang="ru-RU" sz="1800" b="1" dirty="0" smtClean="0"/>
              <a:t>20 видов</a:t>
            </a:r>
            <a:r>
              <a:rPr lang="ru-RU" sz="1800" dirty="0" smtClean="0"/>
              <a:t>. Известны случаи столкновения китов с судами, гибели тюленей и морских птиц в рыболовных сетях. Нередки и попытки незаконного промысла водных биоресурсов.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5286388"/>
            <a:ext cx="84296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Цель проекта "Китовая заводь": </a:t>
            </a:r>
            <a:r>
              <a:rPr lang="ru-RU" sz="2000" dirty="0" smtClean="0"/>
              <a:t>сохранение и охрана редких видов морских млекопитающих, пресечение нарушений природоохранного режима.</a:t>
            </a:r>
          </a:p>
          <a:p>
            <a:endParaRPr lang="ru-RU" dirty="0"/>
          </a:p>
        </p:txBody>
      </p:sp>
      <p:pic>
        <p:nvPicPr>
          <p:cNvPr id="2052" name="Picture 4" descr="C:\Users\dolgih_na\Desktop\Техучеба\K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44610"/>
            <a:ext cx="4444802" cy="371044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>
            <a:bevelT w="254000" h="254000"/>
            <a:extrusionClr>
              <a:schemeClr val="bg1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0" y="857232"/>
            <a:ext cx="3427860" cy="6000768"/>
          </a:xfrm>
          <a:prstGeom prst="snip1Rect">
            <a:avLst>
              <a:gd name="adj" fmla="val 10997"/>
            </a:avLst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Рисунок 16" descr="IMG_13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7774" y="2885392"/>
            <a:ext cx="2895600" cy="193357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254000" h="254000"/>
            <a:bevelB w="0" h="0"/>
          </a:sp3d>
        </p:spPr>
      </p:pic>
      <p:pic>
        <p:nvPicPr>
          <p:cNvPr id="1029" name="Рисунок 19" descr="IMG_13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7844" y="4905375"/>
            <a:ext cx="2924175" cy="195262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254000" h="254000"/>
            <a:bevelB w="0" h="0"/>
          </a:sp3d>
        </p:spPr>
      </p:pic>
      <p:pic>
        <p:nvPicPr>
          <p:cNvPr id="1028" name="Рисунок 22" descr="IMG_09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214818"/>
            <a:ext cx="3143272" cy="209899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290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25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18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Рисунок 13" descr="C:\Users\gulbina_ta\AppData\Local\Microsoft\Windows\Temporary Internet Files\Content.Word\IMG_13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7072" y="687592"/>
            <a:ext cx="3143272" cy="209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 h="254000"/>
            <a:bevelB w="0" h="0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70" y="959962"/>
            <a:ext cx="3571868" cy="6043178"/>
          </a:xfrm>
        </p:spPr>
        <p:txBody>
          <a:bodyPr>
            <a:normAutofit fontScale="85000" lnSpcReduction="10000"/>
          </a:bodyPr>
          <a:lstStyle/>
          <a:p>
            <a:r>
              <a:rPr lang="ru-RU" sz="2100" dirty="0" smtClean="0"/>
              <a:t>В </a:t>
            </a:r>
            <a:r>
              <a:rPr lang="ru-RU" sz="2100" dirty="0"/>
              <a:t>июле 2017 года, перед проведением комплексного учета морских млекопитающих, на судно «</a:t>
            </a:r>
            <a:r>
              <a:rPr lang="ru-RU" sz="2100" dirty="0" err="1" smtClean="0"/>
              <a:t>Анисифор</a:t>
            </a:r>
            <a:r>
              <a:rPr lang="ru-RU" sz="2100" dirty="0" smtClean="0"/>
              <a:t> Крупенин</a:t>
            </a:r>
            <a:r>
              <a:rPr lang="ru-RU" sz="2100" dirty="0"/>
              <a:t>» была установлена система </a:t>
            </a:r>
            <a:r>
              <a:rPr lang="ru-RU" sz="2100" dirty="0" err="1"/>
              <a:t>видеомониторинга</a:t>
            </a:r>
            <a:r>
              <a:rPr lang="ru-RU" sz="2100" dirty="0"/>
              <a:t>, что позволило впервые за долгое время провести полноценные комплексные учеты морских млекопитающих. </a:t>
            </a:r>
            <a:endParaRPr lang="ru-RU" sz="2100" dirty="0" smtClean="0"/>
          </a:p>
          <a:p>
            <a:r>
              <a:rPr lang="ru-RU" sz="2100" dirty="0" smtClean="0"/>
              <a:t>Установка камер позволила комплексно провести учет каланов, серых китов, малых полосатиков и горбачей, а также сивучей </a:t>
            </a:r>
            <a:r>
              <a:rPr lang="ru-RU" sz="2100" dirty="0" err="1" smtClean="0"/>
              <a:t>ларг</a:t>
            </a:r>
            <a:r>
              <a:rPr lang="ru-RU" sz="2100" dirty="0" smtClean="0"/>
              <a:t> и </a:t>
            </a:r>
            <a:r>
              <a:rPr lang="ru-RU" sz="2100" dirty="0" err="1" smtClean="0"/>
              <a:t>антуров</a:t>
            </a:r>
            <a:r>
              <a:rPr lang="ru-RU" sz="2100" dirty="0" smtClean="0"/>
              <a:t>. В экспедиции принимали участие сотрудники научного отдела ФГБУ «</a:t>
            </a:r>
            <a:r>
              <a:rPr lang="ru-RU" sz="2100" dirty="0" err="1" smtClean="0"/>
              <a:t>Кроноцкий</a:t>
            </a:r>
            <a:r>
              <a:rPr lang="ru-RU" sz="2100" dirty="0" smtClean="0"/>
              <a:t> государственный заповедник» и специалисты Камчатского филиала Тихоокеанского института географии. </a:t>
            </a:r>
            <a:endParaRPr lang="ru-RU" sz="2100" dirty="0"/>
          </a:p>
          <a:p>
            <a:endParaRPr lang="ru-RU" dirty="0"/>
          </a:p>
        </p:txBody>
      </p:sp>
      <p:pic>
        <p:nvPicPr>
          <p:cNvPr id="1025" name="Рисунок 10" descr="C:\Users\gulbina_ta\AppData\Local\Microsoft\Windows\Temporary Internet Files\Content.Word\IMG_13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1643050"/>
            <a:ext cx="3143272" cy="20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8708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Новое зрение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/>
        </p:nvSpPr>
        <p:spPr>
          <a:xfrm>
            <a:off x="357158" y="785794"/>
            <a:ext cx="8501122" cy="2786082"/>
          </a:xfrm>
          <a:prstGeom prst="snip1Rect">
            <a:avLst>
              <a:gd name="adj" fmla="val 9729"/>
            </a:avLst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Рисунок 1" descr="\\192.168.1.9\Razvitie\Долгих\пресс-релизы\мормлеки\Катер Анисифор Крупенин - Владимир Буркан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96872"/>
            <a:ext cx="5237535" cy="294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  <p:pic>
        <p:nvPicPr>
          <p:cNvPr id="20486" name="Рисунок 4" descr="C:\Users\gulbina_ta\AppData\Local\Microsoft\Windows\Temporary Internet Files\Content.Word\IMG_2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7" y="3697101"/>
            <a:ext cx="4429123" cy="295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084" y="901906"/>
            <a:ext cx="8715436" cy="314327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900" dirty="0" smtClean="0"/>
              <a:t>	Проведено исследование </a:t>
            </a:r>
            <a:r>
              <a:rPr lang="ru-RU" sz="2900" dirty="0"/>
              <a:t>акватории и учет морских млекопитающих в </a:t>
            </a:r>
            <a:r>
              <a:rPr lang="ru-RU" sz="2900" dirty="0" err="1" smtClean="0"/>
              <a:t>Кроноцком</a:t>
            </a:r>
            <a:r>
              <a:rPr lang="ru-RU" sz="2900" dirty="0" smtClean="0"/>
              <a:t> </a:t>
            </a:r>
            <a:r>
              <a:rPr lang="ru-RU" sz="2900" dirty="0"/>
              <a:t>заливе</a:t>
            </a:r>
            <a:r>
              <a:rPr lang="ru-RU" sz="2900" dirty="0" smtClean="0"/>
              <a:t>.</a:t>
            </a:r>
            <a:r>
              <a:rPr lang="ru-RU" sz="2900" dirty="0"/>
              <a:t> Всего в акватории было встречено 36 серых китов, среди них были взрослые и молодые особи, а также  матери с детенышем. Кроме того, получены новые данные о количестве и распределении калана – было встречено 430 особей, из них – 72 новорожденных щенка, изменились места встречи морских животных. Каланы были распределены несколько необычно, основные скопления находились от реки Шумной до бухты Ольга. Такое перераспределение связано с изменением кормовой базы. Работы по исследованию акватории </a:t>
            </a:r>
            <a:r>
              <a:rPr lang="ru-RU" sz="2900" dirty="0" err="1"/>
              <a:t>Кроноцкого</a:t>
            </a:r>
            <a:r>
              <a:rPr lang="ru-RU" sz="2900" dirty="0"/>
              <a:t> заповедника проводились впервые за 20 лет</a:t>
            </a:r>
            <a:r>
              <a:rPr lang="ru-RU" sz="2900" dirty="0" smtClean="0"/>
              <a:t>.</a:t>
            </a:r>
            <a:endParaRPr lang="ru-RU" sz="2900" dirty="0"/>
          </a:p>
          <a:p>
            <a:pPr algn="just">
              <a:buNone/>
            </a:pPr>
            <a:r>
              <a:rPr lang="ru-RU" sz="2900" i="1" dirty="0" smtClean="0"/>
              <a:t>	Исследования </a:t>
            </a:r>
            <a:r>
              <a:rPr lang="ru-RU" sz="2900" i="1" dirty="0"/>
              <a:t>проводили сотрудники Камчатского филиала Тихоокеанского института географии и ФГБУ «</a:t>
            </a:r>
            <a:r>
              <a:rPr lang="ru-RU" sz="2900" i="1" dirty="0" err="1"/>
              <a:t>Кроноцкий</a:t>
            </a:r>
            <a:r>
              <a:rPr lang="ru-RU" sz="2900" i="1" dirty="0"/>
              <a:t> государственный заповедник</a:t>
            </a:r>
            <a:r>
              <a:rPr lang="ru-RU" sz="2900" i="1" dirty="0" smtClean="0"/>
              <a:t>».</a:t>
            </a:r>
            <a:endParaRPr lang="ru-RU" sz="2900" i="1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6143644"/>
            <a:ext cx="47481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катер "А. Крупенин" во время проведения учетов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Кроноцком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заливе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786314" y="6143644"/>
            <a:ext cx="2279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серый кит. Фото В.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Вертянкин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85254" y="1071546"/>
            <a:ext cx="3815242" cy="5572164"/>
          </a:xfrm>
          <a:prstGeom prst="snip1Rect">
            <a:avLst>
              <a:gd name="adj" fmla="val 10997"/>
            </a:avLst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142985"/>
            <a:ext cx="4143404" cy="57150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	После </a:t>
            </a:r>
            <a:r>
              <a:rPr lang="ru-RU" sz="1800" dirty="0"/>
              <a:t>прекращения работ в связи с ухудшением погодных условий в районе мыса Козлова, сотрудники экспедиции высадились на лежбище сивучей на Камне Козлова, для проведения обслуживания и ремонта автоматических фоторегистраторов, которые находятся на этом лежбище с 2009 года. Деревянные основания, к которым были прикреплены фотокамеры подгнили и требовали </a:t>
            </a:r>
            <a:r>
              <a:rPr lang="ru-RU" sz="1800" dirty="0" smtClean="0"/>
              <a:t>замены. В </a:t>
            </a:r>
            <a:r>
              <a:rPr lang="ru-RU" sz="1800" dirty="0"/>
              <a:t>итоге настроенные камеры стоят на новых платформах и продолжают снимать информацию о размножении сивучей. Во время </a:t>
            </a:r>
            <a:r>
              <a:rPr lang="ru-RU" sz="1800" dirty="0" smtClean="0"/>
              <a:t>экспедиции сотрудники наблюдали </a:t>
            </a:r>
            <a:r>
              <a:rPr lang="ru-RU" sz="1800" dirty="0"/>
              <a:t>появление щенков у двух самок. </a:t>
            </a:r>
            <a:r>
              <a:rPr lang="ru-RU" sz="1800" dirty="0" smtClean="0"/>
              <a:t>В </a:t>
            </a:r>
            <a:r>
              <a:rPr lang="ru-RU" sz="1800" dirty="0"/>
              <a:t>целом, проблем в репродукции замечено не было, и количество сивучей порадовало.</a:t>
            </a:r>
          </a:p>
        </p:txBody>
      </p:sp>
      <p:pic>
        <p:nvPicPr>
          <p:cNvPr id="21506" name="Рисунок 3" descr="http://kronoki.ru/ufiles/mod/1/1219/max_sivuchi_na_kamne_kozlova_-_vladimir_burkan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35688"/>
            <a:ext cx="4786346" cy="30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  <p:pic>
        <p:nvPicPr>
          <p:cNvPr id="21507" name="Рисунок 4" descr="http://kronoki.ru/ufiles/mod/1/1219/max_kamen_kozlova_-_vladimir_burkan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789" y="3964830"/>
            <a:ext cx="4786346" cy="291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6248" y="6400800"/>
            <a:ext cx="2627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лежбище сивучей, камень Козлова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9" descr="C:\Users\gulbina_ta\AppData\Local\Microsoft\Windows\Temporary Internet Files\Content.Word\IMG_1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857628"/>
            <a:ext cx="333202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4" name="Прямоугольник с одним вырезанным углом 3"/>
          <p:cNvSpPr/>
          <p:nvPr/>
        </p:nvSpPr>
        <p:spPr>
          <a:xfrm>
            <a:off x="428596" y="1214422"/>
            <a:ext cx="8429684" cy="1785950"/>
          </a:xfrm>
          <a:prstGeom prst="snip1Rect">
            <a:avLst/>
          </a:prstGeom>
          <a:blipFill dpi="0" rotWithShape="1">
            <a:blip r:embed="rId3">
              <a:alphaModFix amt="7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технологии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19002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Приобретено оборудование для технического </a:t>
            </a:r>
            <a:r>
              <a:rPr lang="ru-RU" sz="2000" dirty="0"/>
              <a:t>поста удаленного мониторинга прибрежной природоохранной зоны в бухте Ольга для дальнейшего уменьшения/пресечения случаев нарушения природоохранного законодательства (незаконный заход судов в акваторию </a:t>
            </a:r>
            <a:r>
              <a:rPr lang="ru-RU" sz="2000" dirty="0" err="1"/>
              <a:t>Кроноцкого</a:t>
            </a:r>
            <a:r>
              <a:rPr lang="ru-RU" sz="2000" dirty="0"/>
              <a:t> заповедника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19459" name="Рисунок 12" descr="C:\Users\gulbina_ta\AppData\Local\Microsoft\Windows\Temporary Internet Files\Content.Word\IMG_13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333315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286512" y="5500702"/>
            <a:ext cx="2063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Программное приложение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наблюдению за судами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5715016"/>
            <a:ext cx="20697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Приемник АИС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Raymarine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Рисунок 5" descr="C:\Users\gulbina_ta\AppData\Local\Microsoft\Windows\Temporary Internet Files\Content.Word\IMG_13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857628"/>
            <a:ext cx="32861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714744" y="3929066"/>
            <a:ext cx="18573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Радар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Quantum Q24C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714348" y="1033734"/>
            <a:ext cx="7929618" cy="2180952"/>
          </a:xfrm>
          <a:prstGeom prst="snip1Rect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8440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Экологическое просвещение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874" y="1191124"/>
            <a:ext cx="8015286" cy="211455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2000" dirty="0" smtClean="0"/>
              <a:t>      Проведены </a:t>
            </a:r>
            <a:r>
              <a:rPr lang="ru-RU" sz="2000" dirty="0"/>
              <a:t>2 общественные лекции о морских млекопитающих сотрудниками ФГБУ «</a:t>
            </a:r>
            <a:r>
              <a:rPr lang="ru-RU" sz="2000" dirty="0" err="1"/>
              <a:t>Кроноцкий</a:t>
            </a:r>
            <a:r>
              <a:rPr lang="ru-RU" sz="2000" dirty="0"/>
              <a:t> государственный заповедник» для жителей Камчатского края. (</a:t>
            </a:r>
            <a:r>
              <a:rPr lang="ru-RU" sz="2000" dirty="0" smtClean="0"/>
              <a:t>В. </a:t>
            </a:r>
            <a:r>
              <a:rPr lang="ru-RU" sz="2000" dirty="0" err="1"/>
              <a:t>Вертянкин</a:t>
            </a:r>
            <a:r>
              <a:rPr lang="ru-RU" sz="2000" dirty="0"/>
              <a:t> «Спасение выбросившихся на берег китов и освобождение морских млекопитающих от орудий рыбного промысла», И. </a:t>
            </a:r>
            <a:r>
              <a:rPr lang="ru-RU" sz="2000" dirty="0" err="1"/>
              <a:t>Усатов</a:t>
            </a:r>
            <a:r>
              <a:rPr lang="ru-RU" sz="2000" dirty="0"/>
              <a:t>, общественная встреча для беседы о морских млекопитающих, обитающих в заповедной акватории).</a:t>
            </a:r>
          </a:p>
          <a:p>
            <a:endParaRPr lang="ru-RU" sz="2000" dirty="0"/>
          </a:p>
        </p:txBody>
      </p:sp>
      <p:pic>
        <p:nvPicPr>
          <p:cNvPr id="18433" name="Рисунок 4" descr="C:\Users\gulbina_ta\AppData\Local\Microsoft\Windows\Temporary Internet Files\Content.Word\DSC_08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7" y="3357562"/>
            <a:ext cx="3858157" cy="256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42910" y="3571876"/>
            <a:ext cx="3262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Научный сотрудник В.В. </a:t>
            </a:r>
            <a:r>
              <a:rPr kumimoji="0" lang="ru-RU" sz="9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Вертянкин</a:t>
            </a: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проводит лекцию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морских млекопитающих, г. Петропавловск-Камчатский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Рисунок 4" descr="\\192.168.1.9\Razvitie\Фото\Для фонда\Лекция Усатова\IMG_13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786298"/>
            <a:ext cx="309976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  <p:pic>
        <p:nvPicPr>
          <p:cNvPr id="18435" name="Рисунок 1" descr="C:\Users\gulbina_ta\AppData\Local\Microsoft\Windows\Temporary Internet Files\Content.Word\IMG_13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357562"/>
            <a:ext cx="3643306" cy="242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572132" y="3500438"/>
            <a:ext cx="3273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Научный сотрудник И.А. </a:t>
            </a:r>
            <a:r>
              <a:rPr kumimoji="0" lang="ru-RU" sz="9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Усатов</a:t>
            </a:r>
            <a:r>
              <a:rPr kumimoji="0" lang="ru-RU" sz="9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проводит лекцию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морских млекопитающих, г. Петропавловск-Камчатский</a:t>
            </a:r>
            <a:endParaRPr kumimoji="0" lang="ru-RU" sz="9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Рисунок 6" descr="C:\Users\gulbina_ta\Downloads\2017-09-23-PHOTO-000018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094288"/>
            <a:ext cx="26670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  <p:sp>
        <p:nvSpPr>
          <p:cNvPr id="4" name="Прямоугольник с одним вырезанным углом 3"/>
          <p:cNvSpPr/>
          <p:nvPr/>
        </p:nvSpPr>
        <p:spPr>
          <a:xfrm>
            <a:off x="3529664" y="2571744"/>
            <a:ext cx="2071702" cy="2385590"/>
          </a:xfrm>
          <a:prstGeom prst="snip1Rect">
            <a:avLst>
              <a:gd name="adj" fmla="val 14269"/>
            </a:avLst>
          </a:prstGeom>
          <a:blipFill dpi="0" rotWithShape="1">
            <a:blip r:embed="rId3">
              <a:alphaModFix amt="7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9695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Экологическое просвещение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29844" y="2685386"/>
            <a:ext cx="2514560" cy="22860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b="1" dirty="0" smtClean="0"/>
              <a:t>Для </a:t>
            </a:r>
            <a:r>
              <a:rPr lang="ru-RU" sz="2000" b="1" dirty="0"/>
              <a:t>популяризации информации о морских млекопитающих 23 сентября 2017 года был проведен краевой фестиваль морских животных </a:t>
            </a:r>
            <a:r>
              <a:rPr lang="ru-RU" sz="2000" b="1" dirty="0" smtClean="0"/>
              <a:t>«МОРЕ ЖИЗНИ».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22530" name="Рисунок 1" descr="C:\Users\gulbina_ta\Downloads\2017-09-23-PHOTO-000018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74" y="1142984"/>
            <a:ext cx="32193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  <p:pic>
        <p:nvPicPr>
          <p:cNvPr id="22531" name="Рисунок 2" descr="C:\Users\gulbina_ta\Downloads\2017-09-23-PHOTO-000018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142984"/>
            <a:ext cx="322409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  <p:pic>
        <p:nvPicPr>
          <p:cNvPr id="22532" name="Рисунок 4" descr="C:\Users\gulbina_ta\Downloads\2017-09-23-PHOTO-000018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785793"/>
            <a:ext cx="2000264" cy="167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  <p:pic>
        <p:nvPicPr>
          <p:cNvPr id="22533" name="Рисунок 3" descr="C:\Users\gulbina_ta\Downloads\2017-09-23-PHOTO-0000187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78272" y="3500438"/>
            <a:ext cx="3281320" cy="217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  <p:pic>
        <p:nvPicPr>
          <p:cNvPr id="22534" name="Рисунок 5" descr="C:\Users\gulbina_ta\Downloads\2017-09-23-PHOTO-0000188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526" y="3429000"/>
            <a:ext cx="322577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500034" y="1569416"/>
            <a:ext cx="8143932" cy="1285884"/>
          </a:xfrm>
          <a:prstGeom prst="snip1Rect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8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Популяризация морских млекопитающих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2292"/>
            <a:ext cx="8229600" cy="100013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	В </a:t>
            </a:r>
            <a:r>
              <a:rPr lang="ru-RU" sz="2000" dirty="0"/>
              <a:t>июле 2017 года было напечатано 5 наклеек, посвященных 100-летию заповедной </a:t>
            </a:r>
            <a:r>
              <a:rPr lang="ru-RU" sz="2000" dirty="0" smtClean="0"/>
              <a:t>системы и морским млекопитающим </a:t>
            </a:r>
            <a:r>
              <a:rPr lang="ru-RU" sz="2000" dirty="0" err="1" smtClean="0"/>
              <a:t>Кроноцкого</a:t>
            </a:r>
            <a:r>
              <a:rPr lang="ru-RU" sz="2000" dirty="0" smtClean="0"/>
              <a:t> залива, </a:t>
            </a:r>
            <a:r>
              <a:rPr lang="ru-RU" sz="2000" dirty="0"/>
              <a:t>на автобусах г. Петропавловска-Камчатского.</a:t>
            </a:r>
          </a:p>
          <a:p>
            <a:endParaRPr lang="ru-RU" dirty="0"/>
          </a:p>
        </p:txBody>
      </p:sp>
      <p:pic>
        <p:nvPicPr>
          <p:cNvPr id="17409" name="Рисунок 7" descr="http://kronoki.ru/ufiles/mod/1/1220/max_foto_kronockogo_zapovedn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3357562"/>
            <a:ext cx="4927614" cy="277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  <p:pic>
        <p:nvPicPr>
          <p:cNvPr id="17410" name="Рисунок 10" descr="http://kronoki.ru/ufiles/mod/1/1220/max_foto_komandorskogo_zapovedn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357562"/>
            <a:ext cx="49703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0" h="2540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461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Китовая заводь</vt:lpstr>
      <vt:lpstr>Наш стимул</vt:lpstr>
      <vt:lpstr>Новое зрение</vt:lpstr>
      <vt:lpstr>Исследования</vt:lpstr>
      <vt:lpstr>Исследования</vt:lpstr>
      <vt:lpstr>Новые технологии</vt:lpstr>
      <vt:lpstr>Экологическое просвещение</vt:lpstr>
      <vt:lpstr>Экологическое просвещение</vt:lpstr>
      <vt:lpstr>Популяризация морских млекопитающих</vt:lpstr>
      <vt:lpstr>Что думают люди?</vt:lpstr>
      <vt:lpstr>О ком мы заботимся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dolgih_na</dc:creator>
  <cp:lastModifiedBy>dolgih_na</cp:lastModifiedBy>
  <cp:revision>71</cp:revision>
  <dcterms:created xsi:type="dcterms:W3CDTF">2018-05-23T01:44:45Z</dcterms:created>
  <dcterms:modified xsi:type="dcterms:W3CDTF">2018-05-24T22:01:11Z</dcterms:modified>
</cp:coreProperties>
</file>