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1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4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39" autoAdjust="0"/>
    <p:restoredTop sz="94660"/>
  </p:normalViewPr>
  <p:slideViewPr>
    <p:cSldViewPr snapToGrid="0">
      <p:cViewPr varScale="1">
        <p:scale>
          <a:sx n="57" d="100"/>
          <a:sy n="57" d="100"/>
        </p:scale>
        <p:origin x="84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>
                <a:solidFill>
                  <a:srgbClr val="548901"/>
                </a:solidFill>
              </a:defRPr>
            </a:lvl1pPr>
            <a:lvl2pPr marL="411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3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05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6340" y="274649"/>
            <a:ext cx="5450665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915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rgbClr val="548901"/>
                </a:solidFill>
              </a:defRPr>
            </a:lvl1pPr>
            <a:lvl2pPr marL="411453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08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36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813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267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7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173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627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64086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8BCBAFAE-BE55-15F0-A6A2-5EFCFBE04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61876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53" indent="0">
              <a:buNone/>
              <a:defRPr sz="1800" b="1"/>
            </a:lvl2pPr>
            <a:lvl3pPr marL="822908" indent="0">
              <a:buNone/>
              <a:defRPr sz="1620" b="1"/>
            </a:lvl3pPr>
            <a:lvl4pPr marL="1234361" indent="0">
              <a:buNone/>
              <a:defRPr sz="1440" b="1"/>
            </a:lvl4pPr>
            <a:lvl5pPr marL="1645813" indent="0">
              <a:buNone/>
              <a:defRPr sz="1440" b="1"/>
            </a:lvl5pPr>
            <a:lvl6pPr marL="2057267" indent="0">
              <a:buNone/>
              <a:defRPr sz="1440" b="1"/>
            </a:lvl6pPr>
            <a:lvl7pPr marL="2468720" indent="0">
              <a:buNone/>
              <a:defRPr sz="1440" b="1"/>
            </a:lvl7pPr>
            <a:lvl8pPr marL="2880173" indent="0">
              <a:buNone/>
              <a:defRPr sz="1440" b="1"/>
            </a:lvl8pPr>
            <a:lvl9pPr marL="3291627" indent="0">
              <a:buNone/>
              <a:defRPr sz="144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5"/>
            <a:ext cx="4041775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53" indent="0">
              <a:buNone/>
              <a:defRPr sz="1800" b="1"/>
            </a:lvl2pPr>
            <a:lvl3pPr marL="822908" indent="0">
              <a:buNone/>
              <a:defRPr sz="1620" b="1"/>
            </a:lvl3pPr>
            <a:lvl4pPr marL="1234361" indent="0">
              <a:buNone/>
              <a:defRPr sz="1440" b="1"/>
            </a:lvl4pPr>
            <a:lvl5pPr marL="1645813" indent="0">
              <a:buNone/>
              <a:defRPr sz="1440" b="1"/>
            </a:lvl5pPr>
            <a:lvl6pPr marL="2057267" indent="0">
              <a:buNone/>
              <a:defRPr sz="1440" b="1"/>
            </a:lvl6pPr>
            <a:lvl7pPr marL="2468720" indent="0">
              <a:buNone/>
              <a:defRPr sz="1440" b="1"/>
            </a:lvl7pPr>
            <a:lvl8pPr marL="2880173" indent="0">
              <a:buNone/>
              <a:defRPr sz="1440" b="1"/>
            </a:lvl8pPr>
            <a:lvl9pPr marL="3291627" indent="0">
              <a:buNone/>
              <a:defRPr sz="144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5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96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983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163" y="273052"/>
            <a:ext cx="2771103" cy="1162050"/>
          </a:xfrm>
        </p:spPr>
        <p:txBody>
          <a:bodyPr anchor="b"/>
          <a:lstStyle>
            <a:lvl1pPr algn="r">
              <a:defRPr sz="18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4216" y="273059"/>
            <a:ext cx="4990554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353066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53" indent="0">
              <a:buNone/>
              <a:defRPr sz="1080"/>
            </a:lvl2pPr>
            <a:lvl3pPr marL="822908" indent="0">
              <a:buNone/>
              <a:defRPr sz="900"/>
            </a:lvl3pPr>
            <a:lvl4pPr marL="1234361" indent="0">
              <a:buNone/>
              <a:defRPr sz="810"/>
            </a:lvl4pPr>
            <a:lvl5pPr marL="1645813" indent="0">
              <a:buNone/>
              <a:defRPr sz="810"/>
            </a:lvl5pPr>
            <a:lvl6pPr marL="2057267" indent="0">
              <a:buNone/>
              <a:defRPr sz="810"/>
            </a:lvl6pPr>
            <a:lvl7pPr marL="2468720" indent="0">
              <a:buNone/>
              <a:defRPr sz="810"/>
            </a:lvl7pPr>
            <a:lvl8pPr marL="2880173" indent="0">
              <a:buNone/>
              <a:defRPr sz="810"/>
            </a:lvl8pPr>
            <a:lvl9pPr marL="3291627" indent="0">
              <a:buNone/>
              <a:defRPr sz="81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74781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53" indent="0">
              <a:buNone/>
              <a:defRPr sz="2520"/>
            </a:lvl2pPr>
            <a:lvl3pPr marL="822908" indent="0">
              <a:buNone/>
              <a:defRPr sz="2160"/>
            </a:lvl3pPr>
            <a:lvl4pPr marL="1234361" indent="0">
              <a:buNone/>
              <a:defRPr sz="1800"/>
            </a:lvl4pPr>
            <a:lvl5pPr marL="1645813" indent="0">
              <a:buNone/>
              <a:defRPr sz="1800"/>
            </a:lvl5pPr>
            <a:lvl6pPr marL="2057267" indent="0">
              <a:buNone/>
              <a:defRPr sz="1800"/>
            </a:lvl6pPr>
            <a:lvl7pPr marL="2468720" indent="0">
              <a:buNone/>
              <a:defRPr sz="1800"/>
            </a:lvl7pPr>
            <a:lvl8pPr marL="2880173" indent="0">
              <a:buNone/>
              <a:defRPr sz="1800"/>
            </a:lvl8pPr>
            <a:lvl9pPr marL="3291627" indent="0">
              <a:buNone/>
              <a:defRPr sz="18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53" indent="0">
              <a:buNone/>
              <a:defRPr sz="1080"/>
            </a:lvl2pPr>
            <a:lvl3pPr marL="822908" indent="0">
              <a:buNone/>
              <a:defRPr sz="900"/>
            </a:lvl3pPr>
            <a:lvl4pPr marL="1234361" indent="0">
              <a:buNone/>
              <a:defRPr sz="810"/>
            </a:lvl4pPr>
            <a:lvl5pPr marL="1645813" indent="0">
              <a:buNone/>
              <a:defRPr sz="810"/>
            </a:lvl5pPr>
            <a:lvl6pPr marL="2057267" indent="0">
              <a:buNone/>
              <a:defRPr sz="810"/>
            </a:lvl6pPr>
            <a:lvl7pPr marL="2468720" indent="0">
              <a:buNone/>
              <a:defRPr sz="810"/>
            </a:lvl7pPr>
            <a:lvl8pPr marL="2880173" indent="0">
              <a:buNone/>
              <a:defRPr sz="810"/>
            </a:lvl8pPr>
            <a:lvl9pPr marL="3291627" indent="0">
              <a:buNone/>
              <a:defRPr sz="81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95013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фон.jpg"/>
          <p:cNvPicPr>
            <a:picLocks noChangeAspect="1"/>
          </p:cNvPicPr>
          <p:nvPr/>
        </p:nvPicPr>
        <p:blipFill rotWithShape="1">
          <a:blip r:embed="rId1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15914" y="274638"/>
            <a:ext cx="6470891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x-none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x-none" dirty="0"/>
              <a:t>Образец текста</a:t>
            </a:r>
          </a:p>
          <a:p>
            <a:pPr lvl="1"/>
            <a:r>
              <a:rPr lang="x-none" dirty="0"/>
              <a:t>Второй уровень</a:t>
            </a:r>
          </a:p>
          <a:p>
            <a:pPr lvl="2"/>
            <a:r>
              <a:rPr lang="x-none" dirty="0"/>
              <a:t>Третий уровень</a:t>
            </a:r>
          </a:p>
          <a:p>
            <a:pPr lvl="3"/>
            <a:r>
              <a:rPr lang="x-none" dirty="0"/>
              <a:t>Четвертый уровень</a:t>
            </a:r>
          </a:p>
          <a:p>
            <a:pPr lvl="4"/>
            <a:r>
              <a:rPr lang="x-none" dirty="0"/>
              <a:t>Пятый уровень</a:t>
            </a:r>
            <a:endParaRPr lang="en-US" dirty="0"/>
          </a:p>
        </p:txBody>
      </p:sp>
      <p:pic>
        <p:nvPicPr>
          <p:cNvPr id="9" name="Изображение 10" descr="логотип_двуцвет.png">
            <a:extLst>
              <a:ext uri="{FF2B5EF4-FFF2-40B4-BE49-F238E27FC236}">
                <a16:creationId xmlns:a16="http://schemas.microsoft.com/office/drawing/2014/main" id="{4A9E1C1A-CE15-C774-9F81-BC8F276D1C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01" b="13238"/>
          <a:stretch/>
        </p:blipFill>
        <p:spPr>
          <a:xfrm>
            <a:off x="186304" y="1164754"/>
            <a:ext cx="1150673" cy="2836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1267130-3BA7-58FD-FF7F-BE8B0AE944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797"/>
            <a:ext cx="2353056" cy="1043580"/>
          </a:xfrm>
          <a:prstGeom prst="rect">
            <a:avLst/>
          </a:prstGeom>
        </p:spPr>
      </p:pic>
      <p:pic>
        <p:nvPicPr>
          <p:cNvPr id="13" name="Изображение 10" descr="логотип_двуцвет.png">
            <a:extLst>
              <a:ext uri="{FF2B5EF4-FFF2-40B4-BE49-F238E27FC236}">
                <a16:creationId xmlns:a16="http://schemas.microsoft.com/office/drawing/2014/main" id="{EADACD73-08BE-5F1A-82F6-3ACCAC9E70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03" b="33676"/>
          <a:stretch/>
        </p:blipFill>
        <p:spPr>
          <a:xfrm>
            <a:off x="1279088" y="731831"/>
            <a:ext cx="895506" cy="71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28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defTabSz="411453" rtl="0" eaLnBrk="1" latinLnBrk="0" hangingPunct="1">
        <a:spcBef>
          <a:spcPct val="0"/>
        </a:spcBef>
        <a:buNone/>
        <a:defRPr sz="3960" kern="1200">
          <a:solidFill>
            <a:srgbClr val="3D0101"/>
          </a:solidFill>
          <a:latin typeface="+mj-lt"/>
          <a:ea typeface="+mj-ea"/>
          <a:cs typeface="+mj-cs"/>
        </a:defRPr>
      </a:lvl1pPr>
    </p:titleStyle>
    <p:bodyStyle>
      <a:lvl1pPr marL="308589" indent="-308589" algn="l" defTabSz="411453" rtl="0" eaLnBrk="1" latinLnBrk="0" hangingPunct="1">
        <a:spcBef>
          <a:spcPct val="20000"/>
        </a:spcBef>
        <a:buFont typeface="Arial"/>
        <a:buChar char="•"/>
        <a:defRPr sz="2880" kern="1200">
          <a:solidFill>
            <a:srgbClr val="3D0101"/>
          </a:solidFill>
          <a:latin typeface="+mn-lt"/>
          <a:ea typeface="+mn-ea"/>
          <a:cs typeface="+mn-cs"/>
        </a:defRPr>
      </a:lvl1pPr>
      <a:lvl2pPr marL="668612" indent="-257159" algn="l" defTabSz="411453" rtl="0" eaLnBrk="1" latinLnBrk="0" hangingPunct="1">
        <a:spcBef>
          <a:spcPct val="20000"/>
        </a:spcBef>
        <a:buFont typeface="Arial"/>
        <a:buChar char="–"/>
        <a:defRPr sz="2520" kern="1200">
          <a:solidFill>
            <a:srgbClr val="3D0101"/>
          </a:solidFill>
          <a:latin typeface="+mn-lt"/>
          <a:ea typeface="+mn-ea"/>
          <a:cs typeface="+mn-cs"/>
        </a:defRPr>
      </a:lvl2pPr>
      <a:lvl3pPr marL="1028633" indent="-205727" algn="l" defTabSz="411453" rtl="0" eaLnBrk="1" latinLnBrk="0" hangingPunct="1">
        <a:spcBef>
          <a:spcPct val="20000"/>
        </a:spcBef>
        <a:buFont typeface="Arial"/>
        <a:buChar char="•"/>
        <a:defRPr sz="2160" kern="1200">
          <a:solidFill>
            <a:srgbClr val="3D0101"/>
          </a:solidFill>
          <a:latin typeface="+mn-lt"/>
          <a:ea typeface="+mn-ea"/>
          <a:cs typeface="+mn-cs"/>
        </a:defRPr>
      </a:lvl3pPr>
      <a:lvl4pPr marL="1440086" indent="-205727" algn="l" defTabSz="411453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3D0101"/>
          </a:solidFill>
          <a:latin typeface="+mn-lt"/>
          <a:ea typeface="+mn-ea"/>
          <a:cs typeface="+mn-cs"/>
        </a:defRPr>
      </a:lvl4pPr>
      <a:lvl5pPr marL="1851541" indent="-205727" algn="l" defTabSz="411453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3D0101"/>
          </a:solidFill>
          <a:latin typeface="+mn-lt"/>
          <a:ea typeface="+mn-ea"/>
          <a:cs typeface="+mn-cs"/>
        </a:defRPr>
      </a:lvl5pPr>
      <a:lvl6pPr marL="2262992" indent="-205727" algn="l" defTabSz="411453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446" indent="-205727" algn="l" defTabSz="411453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5900" indent="-205727" algn="l" defTabSz="411453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353" indent="-205727" algn="l" defTabSz="411453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53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53" algn="l" defTabSz="411453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08" algn="l" defTabSz="411453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361" algn="l" defTabSz="411453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813" algn="l" defTabSz="411453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267" algn="l" defTabSz="411453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720" algn="l" defTabSz="411453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173" algn="l" defTabSz="411453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627" algn="l" defTabSz="411453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45B90-AF18-B12B-82E3-FC205E701D5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85800" y="2644346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Проект «Хранитель сокола»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C8696C-9F6D-534B-EA0F-CDC3ABEC4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78" y="4213653"/>
            <a:ext cx="3673326" cy="2449649"/>
          </a:xfrm>
          <a:prstGeom prst="snip2Diag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43D061-FBCE-B723-8A0A-E047D9E33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81" t="12637" b="6432"/>
          <a:stretch/>
        </p:blipFill>
        <p:spPr>
          <a:xfrm>
            <a:off x="577398" y="4213654"/>
            <a:ext cx="3673326" cy="2449649"/>
          </a:xfrm>
          <a:prstGeom prst="stripedRightArrow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BDE8F0-9848-3241-9DFE-69D03E89F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78" y="194699"/>
            <a:ext cx="3673326" cy="2449650"/>
          </a:xfrm>
          <a:prstGeom prst="snip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57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BF9E1D-2ACE-0FE5-CBA0-27BCD4B0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146" y="123569"/>
            <a:ext cx="6767624" cy="1552112"/>
          </a:xfrm>
        </p:spPr>
        <p:txBody>
          <a:bodyPr>
            <a:normAutofit/>
          </a:bodyPr>
          <a:lstStyle/>
          <a:p>
            <a:r>
              <a:rPr lang="ru-RU" sz="2400" dirty="0" err="1"/>
              <a:t>Висимский</a:t>
            </a:r>
            <a:r>
              <a:rPr lang="ru-RU" sz="2400" dirty="0"/>
              <a:t> государственный природный биосферный заповедник </a:t>
            </a:r>
            <a:r>
              <a:rPr lang="ru-RU" sz="2400" dirty="0">
                <a:effectLst/>
                <a:ea typeface="Arial" panose="020B0604020202020204" pitchFamily="34" charset="0"/>
              </a:rPr>
              <a:t>–</a:t>
            </a:r>
            <a:r>
              <a:rPr lang="ru-RU" sz="2200" dirty="0">
                <a:latin typeface="+mn-lt"/>
              </a:rPr>
              <a:t> особо охраняемая природная территория федерального значения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AA1596-7343-E597-C183-65E194F92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1870" y="1675679"/>
            <a:ext cx="4802900" cy="50587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500" dirty="0">
                <a:ea typeface="Arial" panose="020B0604020202020204" pitchFamily="34" charset="0"/>
              </a:rPr>
              <a:t>На т</a:t>
            </a:r>
            <a:r>
              <a:rPr lang="ru-RU" sz="1500" dirty="0">
                <a:effectLst/>
                <a:ea typeface="Arial" panose="020B0604020202020204" pitchFamily="34" charset="0"/>
              </a:rPr>
              <a:t>ерритории Висимского заповедника (площадь 33,5 </a:t>
            </a:r>
            <a:r>
              <a:rPr lang="ru-RU" sz="1500" dirty="0" err="1">
                <a:effectLst/>
                <a:ea typeface="Arial" panose="020B0604020202020204" pitchFamily="34" charset="0"/>
              </a:rPr>
              <a:t>тыс.га</a:t>
            </a:r>
            <a:r>
              <a:rPr lang="ru-RU" sz="1500" dirty="0">
                <a:effectLst/>
                <a:ea typeface="Arial" panose="020B0604020202020204" pitchFamily="34" charset="0"/>
              </a:rPr>
              <a:t>) антропогенное воздействие на окружающую среду минимально – здесь запрещен туризм.</a:t>
            </a:r>
          </a:p>
          <a:p>
            <a:pPr marL="0" indent="0">
              <a:buNone/>
            </a:pPr>
            <a:r>
              <a:rPr lang="ru-RU" sz="1500" dirty="0">
                <a:effectLst/>
                <a:ea typeface="Arial" panose="020B0604020202020204" pitchFamily="34" charset="0"/>
              </a:rPr>
              <a:t>К территории заповедника примыкает охранная зона (площадь 46,1 </a:t>
            </a:r>
            <a:r>
              <a:rPr lang="ru-RU" sz="1500" dirty="0" err="1">
                <a:effectLst/>
                <a:ea typeface="Arial" panose="020B0604020202020204" pitchFamily="34" charset="0"/>
              </a:rPr>
              <a:t>тыс.га</a:t>
            </a:r>
            <a:r>
              <a:rPr lang="ru-RU" sz="1500" dirty="0">
                <a:effectLst/>
                <a:ea typeface="Arial" panose="020B0604020202020204" pitchFamily="34" charset="0"/>
              </a:rPr>
              <a:t>), где познавательный и экологический туризм развивается.</a:t>
            </a:r>
            <a:endParaRPr lang="en-US" sz="1500" dirty="0">
              <a:effectLst/>
              <a:ea typeface="Arial" panose="020B0604020202020204" pitchFamily="34" charset="0"/>
            </a:endParaRPr>
          </a:p>
          <a:p>
            <a:endParaRPr lang="en-US" sz="1500" dirty="0">
              <a:ea typeface="Arial" panose="020B0604020202020204" pitchFamily="34" charset="0"/>
            </a:endParaRPr>
          </a:p>
          <a:p>
            <a:r>
              <a:rPr lang="ru-RU" sz="1500" dirty="0">
                <a:effectLst/>
                <a:ea typeface="Arial" panose="020B0604020202020204" pitchFamily="34" charset="0"/>
              </a:rPr>
              <a:t>Охранная зона включает в себя участок хребта Веселые горы, на вершинах которого гнездится </a:t>
            </a:r>
            <a:r>
              <a:rPr lang="ru-RU" sz="1500" b="1" dirty="0">
                <a:effectLst/>
                <a:ea typeface="Arial" panose="020B0604020202020204" pitchFamily="34" charset="0"/>
              </a:rPr>
              <a:t>сапсан</a:t>
            </a:r>
            <a:r>
              <a:rPr lang="ru-RU" sz="1500" dirty="0">
                <a:effectLst/>
                <a:ea typeface="Arial" panose="020B0604020202020204" pitchFamily="34" charset="0"/>
              </a:rPr>
              <a:t> (редкий вид, категория 3 в Красной книге Российской федерации). Сотрудники Висимского заповедника отслеживают успешность размножения вида в границах Висимского биосферного резервата, исследуют степень влияния на успех гнездования различных факторов, в том числе фактора беспокойства.</a:t>
            </a:r>
          </a:p>
          <a:p>
            <a:pPr marL="0" indent="0">
              <a:buNone/>
            </a:pPr>
            <a:endParaRPr lang="ru-RU" sz="1500" dirty="0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47F7E898-5A9C-70A0-4011-9F5A917B45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7F90B6-4764-7569-2860-321130391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 t="-245" r="47823" b="329"/>
          <a:stretch/>
        </p:blipFill>
        <p:spPr>
          <a:xfrm>
            <a:off x="375486" y="1675680"/>
            <a:ext cx="3776384" cy="505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29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1CE187-54C2-8A0B-C94D-AD1930ED2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7"/>
          <a:stretch/>
        </p:blipFill>
        <p:spPr>
          <a:xfrm>
            <a:off x="321276" y="1545598"/>
            <a:ext cx="5288691" cy="22561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A7A5A4-D128-1C21-0A8C-46E30F7A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109" y="155637"/>
            <a:ext cx="6285539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На что нацелен проект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ADA956-22F7-ACAA-E21A-45A70D578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92378"/>
            <a:ext cx="8229600" cy="2690984"/>
          </a:xfrm>
        </p:spPr>
        <p:txBody>
          <a:bodyPr>
            <a:normAutofit fontScale="92500" lnSpcReduction="10000"/>
          </a:bodyPr>
          <a:lstStyle/>
          <a:p>
            <a:pPr marL="0" lvl="0" indent="0" algn="just">
              <a:lnSpc>
                <a:spcPct val="107000"/>
              </a:lnSpc>
              <a:buNone/>
            </a:pPr>
            <a:r>
              <a:rPr lang="ru-RU" sz="1800" dirty="0">
                <a:effectLst/>
                <a:latin typeface="Century Gothic (Основной текст)"/>
                <a:ea typeface="Calibri" panose="020F0502020204030204" pitchFamily="34" charset="0"/>
              </a:rPr>
              <a:t>Что предстоит сделать: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800" dirty="0">
                <a:effectLst/>
                <a:latin typeface="Century Gothic (Основной текст)"/>
                <a:ea typeface="Calibri" panose="020F0502020204030204" pitchFamily="34" charset="0"/>
              </a:rPr>
              <a:t>проанализировать действие фактора вспугивания с гнезда на режим инкубирования кладки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800" dirty="0">
                <a:effectLst/>
                <a:latin typeface="Century Gothic (Основной текст)"/>
                <a:ea typeface="Calibri" panose="020F0502020204030204" pitchFamily="34" charset="0"/>
              </a:rPr>
              <a:t>отследить изменение рекреационной нагрузки на популярных маршрутах и достопримечательностях охранной зоны Висимского заповедника в период наиболее уязвимый успешности размножения для сапсана (конец апреля – конец мая)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800" dirty="0">
                <a:effectLst/>
                <a:latin typeface="Century Gothic (Основной текст)"/>
                <a:ea typeface="Calibri" panose="020F0502020204030204" pitchFamily="34" charset="0"/>
              </a:rPr>
              <a:t>подготовить предложения по мерам охраны сапсана в период гнездования, в который рекреационная нагрузка высока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ECB15A76-9337-AB19-6952-5CE72CBCA78B}"/>
              </a:ext>
            </a:extLst>
          </p:cNvPr>
          <p:cNvSpPr txBox="1">
            <a:spLocks/>
          </p:cNvSpPr>
          <p:nvPr/>
        </p:nvSpPr>
        <p:spPr>
          <a:xfrm>
            <a:off x="5782961" y="1545598"/>
            <a:ext cx="3175687" cy="2256149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308589" indent="-308589" algn="l" defTabSz="411453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rgbClr val="3D0101"/>
                </a:solidFill>
                <a:latin typeface="+mn-lt"/>
                <a:ea typeface="+mn-ea"/>
                <a:cs typeface="+mn-cs"/>
              </a:defRPr>
            </a:lvl1pPr>
            <a:lvl2pPr marL="668612" indent="-257159" algn="l" defTabSz="411453" rtl="0" eaLnBrk="1" latinLnBrk="0" hangingPunct="1">
              <a:spcBef>
                <a:spcPct val="20000"/>
              </a:spcBef>
              <a:buFont typeface="Arial"/>
              <a:buChar char="–"/>
              <a:defRPr sz="2520" kern="1200">
                <a:solidFill>
                  <a:srgbClr val="3D0101"/>
                </a:solidFill>
                <a:latin typeface="+mn-lt"/>
                <a:ea typeface="+mn-ea"/>
                <a:cs typeface="+mn-cs"/>
              </a:defRPr>
            </a:lvl2pPr>
            <a:lvl3pPr marL="1028633" indent="-205727" algn="l" defTabSz="411453" rtl="0" eaLnBrk="1" latinLnBrk="0" hangingPunct="1">
              <a:spcBef>
                <a:spcPct val="20000"/>
              </a:spcBef>
              <a:buFont typeface="Arial"/>
              <a:buChar char="•"/>
              <a:defRPr sz="2160" kern="1200">
                <a:solidFill>
                  <a:srgbClr val="3D0101"/>
                </a:solidFill>
                <a:latin typeface="+mn-lt"/>
                <a:ea typeface="+mn-ea"/>
                <a:cs typeface="+mn-cs"/>
              </a:defRPr>
            </a:lvl3pPr>
            <a:lvl4pPr marL="1440086" indent="-205727" algn="l" defTabSz="411453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3D0101"/>
                </a:solidFill>
                <a:latin typeface="+mn-lt"/>
                <a:ea typeface="+mn-ea"/>
                <a:cs typeface="+mn-cs"/>
              </a:defRPr>
            </a:lvl4pPr>
            <a:lvl5pPr marL="1851541" indent="-205727" algn="l" defTabSz="411453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3D0101"/>
                </a:solidFill>
                <a:latin typeface="+mn-lt"/>
                <a:ea typeface="+mn-ea"/>
                <a:cs typeface="+mn-cs"/>
              </a:defRPr>
            </a:lvl5pPr>
            <a:lvl6pPr marL="2262992" indent="-205727" algn="l" defTabSz="411453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446" indent="-205727" algn="l" defTabSz="411453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5900" indent="-205727" algn="l" defTabSz="411453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353" indent="-205727" algn="l" defTabSz="411453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buNone/>
            </a:pPr>
            <a:r>
              <a:rPr lang="ru-RU" sz="1800" dirty="0">
                <a:latin typeface="Century Gothic (Основной текст)"/>
                <a:ea typeface="Calibri" panose="020F0502020204030204" pitchFamily="34" charset="0"/>
                <a:cs typeface="Times New Roman" panose="02020603050405020304" pitchFamily="18" charset="0"/>
              </a:rPr>
              <a:t>Цель: изучить влияние рекреационной нагрузки на успешность размножения сапсана на территории Висимского биосферного резервата</a:t>
            </a:r>
          </a:p>
        </p:txBody>
      </p:sp>
    </p:spTree>
    <p:extLst>
      <p:ext uri="{BB962C8B-B14F-4D97-AF65-F5344CB8AC3E}">
        <p14:creationId xmlns:p14="http://schemas.microsoft.com/office/powerpoint/2010/main" val="3896039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14D3EF-6917-B38D-5D41-52096A71D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2557" y="274638"/>
            <a:ext cx="6400805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Сапсан </a:t>
            </a:r>
            <a:r>
              <a:rPr lang="ru-RU" sz="3800" b="0" i="0" dirty="0">
                <a:effectLst/>
                <a:latin typeface="+mn-lt"/>
              </a:rPr>
              <a:t>(редкий, уязвимый)</a:t>
            </a:r>
            <a:endParaRPr lang="ru-RU" sz="3800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D1DDC8-0E4D-48E5-571A-FA6701EA7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1232" y="1600206"/>
            <a:ext cx="4992130" cy="49831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dirty="0">
                <a:effectLst/>
                <a:latin typeface="Century Gothic (Основной текст)"/>
                <a:ea typeface="Arial" panose="020B0604020202020204" pitchFamily="34" charset="0"/>
              </a:rPr>
              <a:t>Около 60% гнезд сапсана в Свердловской области выявлены в границах особо охраняемых природных территорий (ООПТ). </a:t>
            </a:r>
            <a:r>
              <a:rPr lang="ru-RU" sz="1800" dirty="0">
                <a:latin typeface="Century Gothic (Основной текст)"/>
                <a:ea typeface="Arial" panose="020B0604020202020204" pitchFamily="34" charset="0"/>
              </a:rPr>
              <a:t>Они </a:t>
            </a:r>
            <a:r>
              <a:rPr lang="ru-RU" sz="2400" b="0" i="0" dirty="0">
                <a:effectLst/>
                <a:latin typeface="Century Gothic (Основной текст)"/>
              </a:rPr>
              <a:t>–</a:t>
            </a:r>
            <a:r>
              <a:rPr lang="ru-RU" sz="1800" dirty="0">
                <a:latin typeface="Century Gothic (Основной текст)"/>
                <a:ea typeface="Arial" panose="020B0604020202020204" pitchFamily="34" charset="0"/>
              </a:rPr>
              <a:t> дом для краснокнижного хищника.</a:t>
            </a:r>
          </a:p>
          <a:p>
            <a:pPr marL="0" indent="0">
              <a:buNone/>
            </a:pPr>
            <a:endParaRPr lang="ru-RU" sz="1800" dirty="0">
              <a:effectLst/>
              <a:latin typeface="Century Gothic (Основной текст)"/>
              <a:ea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>
                <a:effectLst/>
                <a:latin typeface="Century Gothic (Основной текст)"/>
                <a:ea typeface="Arial" panose="020B0604020202020204" pitchFamily="34" charset="0"/>
              </a:rPr>
              <a:t>В мировой практике управления ООПТ применяется введение запретов на посещение объектов показа или маршрутов, если оно угрожает благополучию диких обитателей. В случае сапсана такие приемы эффективны в отношении скалолазов и любителей хайкинга: ограничение на посещение мест гнездования в наиболее уязвимый период улучшает состояние популяции, повышает успех размножения.</a:t>
            </a:r>
            <a:endParaRPr lang="ru-RU" dirty="0">
              <a:latin typeface="Century Gothic (Основной текст)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D7AF26-E520-51A4-26C9-A40E8D7ED0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92" r="24324"/>
          <a:stretch/>
        </p:blipFill>
        <p:spPr>
          <a:xfrm>
            <a:off x="321276" y="1705038"/>
            <a:ext cx="3385752" cy="487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97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BDE6EC-005A-2E5B-94D9-D26E93A84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Проект «Хранитель сокола»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A4E857-2D33-83D0-1272-FEBB96D69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9831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9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Сотрудники Висимского </a:t>
            </a:r>
            <a:r>
              <a:rPr lang="ru-RU" sz="1900" dirty="0">
                <a:ea typeface="Calibri" panose="020F0502020204030204" pitchFamily="34" charset="0"/>
                <a:cs typeface="Times New Roman" panose="02020603050405020304" pitchFamily="18" charset="0"/>
              </a:rPr>
              <a:t>заповедника выявили, что бесконтрольная рекреационная нагрузка на гнездовых участках сапсана может привести к </a:t>
            </a:r>
            <a:r>
              <a:rPr lang="ru-RU" sz="19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прерывании гнездования на стадии насиживания и гибели зародышей в кладке (яйцах</a:t>
            </a:r>
            <a:r>
              <a:rPr lang="ru-RU" sz="1900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19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9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 ходе </a:t>
            </a:r>
            <a:r>
              <a:rPr lang="ru-RU" sz="1900" dirty="0">
                <a:ea typeface="Calibri" panose="020F0502020204030204" pitchFamily="34" charset="0"/>
                <a:cs typeface="Times New Roman" panose="02020603050405020304" pitchFamily="18" charset="0"/>
              </a:rPr>
              <a:t>работы над проектом будут оценены </a:t>
            </a:r>
            <a:r>
              <a:rPr lang="ru-RU" sz="19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периоды пиковой рекреационной нагрузки на модельной территории, где расположены скальные массивы, популярные у отдыхающих и являющиеся местом гнездования сапсана.</a:t>
            </a:r>
          </a:p>
          <a:p>
            <a:r>
              <a:rPr lang="ru-RU" sz="19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Для отслеживания реакции насиживающей кладку птицы на фактор беспокойства на гнездах организовано видео-наблюдение. Для оценки влияния фактора беспокойства на инкубирование требуется установка в непосредственной близости от гнезда устройства, позволяющего измерить температурный режим в гнезде в двух случаях: без вспугивания, со вспугиванием. Это позволит детальнее проанализировать влияние рекреационной нагрузки и разработать меры охраны сапсана в наиболее уязвимый период гнездования.</a:t>
            </a:r>
          </a:p>
        </p:txBody>
      </p:sp>
    </p:spTree>
    <p:extLst>
      <p:ext uri="{BB962C8B-B14F-4D97-AF65-F5344CB8AC3E}">
        <p14:creationId xmlns:p14="http://schemas.microsoft.com/office/powerpoint/2010/main" val="3657704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198417-0E45-BA79-9464-7B786F50E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Ожидания от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EA9B7F-3090-7979-6280-11A291EF9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26134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Результаты работы над проектом позволят выяснить, насколько серьезно вспугивание нарушает режим насиживания, и какой уровень рекреационной нагрузки можно считать критическим для сапсана в Висимском биосферном резервате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74367D-1B57-00B3-FF6D-2CC0CBBD2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78" y="4213653"/>
            <a:ext cx="3673326" cy="2449649"/>
          </a:xfrm>
          <a:prstGeom prst="snip2Diag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04EA41-127A-B81B-D40F-624B0B1F51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81" t="12637" b="6432"/>
          <a:stretch/>
        </p:blipFill>
        <p:spPr>
          <a:xfrm>
            <a:off x="577398" y="4213654"/>
            <a:ext cx="3673326" cy="2449649"/>
          </a:xfrm>
          <a:prstGeom prst="stripedRightArrow">
            <a:avLst/>
          </a:prstGeom>
        </p:spPr>
      </p:pic>
    </p:spTree>
    <p:extLst>
      <p:ext uri="{BB962C8B-B14F-4D97-AF65-F5344CB8AC3E}">
        <p14:creationId xmlns:p14="http://schemas.microsoft.com/office/powerpoint/2010/main" val="37967453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_ВГЗ">
  <a:themeElements>
    <a:clrScheme name="Традиция">
      <a:dk1>
        <a:srgbClr val="000000"/>
      </a:dk1>
      <a:lt1>
        <a:srgbClr val="FFFFFF"/>
      </a:lt1>
      <a:dk2>
        <a:srgbClr val="59480D"/>
      </a:dk2>
      <a:lt2>
        <a:srgbClr val="D28E11"/>
      </a:lt2>
      <a:accent1>
        <a:srgbClr val="6B4A0B"/>
      </a:accent1>
      <a:accent2>
        <a:srgbClr val="790A14"/>
      </a:accent2>
      <a:accent3>
        <a:srgbClr val="908342"/>
      </a:accent3>
      <a:accent4>
        <a:srgbClr val="423E5C"/>
      </a:accent4>
      <a:accent5>
        <a:srgbClr val="641345"/>
      </a:accent5>
      <a:accent6>
        <a:srgbClr val="748A2F"/>
      </a:accent6>
      <a:hlink>
        <a:srgbClr val="DD7E0E"/>
      </a:hlink>
      <a:folHlink>
        <a:srgbClr val="7F6F6F"/>
      </a:folHlink>
    </a:clrScheme>
    <a:fontScheme name="Другая 1">
      <a:majorFont>
        <a:latin typeface="Appetite New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_ВГЗ" id="{44CAC74E-72FB-4E8A-9E5A-5893FC5E0557}" vid="{E3F2039E-D060-4B53-9194-4AD7784AB3A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</TotalTime>
  <Words>431</Words>
  <Application>Microsoft Office PowerPoint</Application>
  <PresentationFormat>Экран (4:3)</PresentationFormat>
  <Paragraphs>22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Appetite New</vt:lpstr>
      <vt:lpstr>Arial</vt:lpstr>
      <vt:lpstr>Century Gothic</vt:lpstr>
      <vt:lpstr>Century Gothic (Основной текст)</vt:lpstr>
      <vt:lpstr>Тема_ВГЗ</vt:lpstr>
      <vt:lpstr>Проект «Хранитель сокола»</vt:lpstr>
      <vt:lpstr>Висимский государственный природный биосферный заповедник – особо охраняемая природная территория федерального значения</vt:lpstr>
      <vt:lpstr>На что нацелен проект</vt:lpstr>
      <vt:lpstr>Сапсан (редкий, уязвимый)</vt:lpstr>
      <vt:lpstr>Проект «Хранитель сокола»</vt:lpstr>
      <vt:lpstr>Ожидания от проекта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«Хранитель сокола»</dc:title>
  <dc:creator>Aleksandra Khlopotova</dc:creator>
  <cp:lastModifiedBy>Aleksandra Khlopotova</cp:lastModifiedBy>
  <cp:revision>3</cp:revision>
  <dcterms:created xsi:type="dcterms:W3CDTF">2023-06-01T10:36:53Z</dcterms:created>
  <dcterms:modified xsi:type="dcterms:W3CDTF">2023-06-01T15:23:35Z</dcterms:modified>
</cp:coreProperties>
</file>