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8" r:id="rId3"/>
    <p:sldId id="280" r:id="rId4"/>
    <p:sldId id="262" r:id="rId5"/>
    <p:sldId id="272" r:id="rId6"/>
    <p:sldId id="267" r:id="rId7"/>
    <p:sldId id="268" r:id="rId8"/>
    <p:sldId id="275" r:id="rId9"/>
    <p:sldId id="273" r:id="rId10"/>
    <p:sldId id="277" r:id="rId11"/>
    <p:sldId id="276" r:id="rId12"/>
    <p:sldId id="279" r:id="rId13"/>
    <p:sldId id="281" r:id="rId14"/>
    <p:sldId id="283" r:id="rId15"/>
    <p:sldId id="282" r:id="rId16"/>
    <p:sldId id="28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3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пожары 2012-2021 г.г.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70D5AD9-30FE-4FD3-BDBF-DFBF59828A7D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пожара</a:t>
                    </a:r>
                  </a:p>
                  <a:p>
                    <a:r>
                      <a:rPr lang="ru-RU" baseline="0"/>
                      <a:t>5504 га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327-41DD-8818-0C9AC2F4EBC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62EF889-E6D5-471E-B2BF-A827B7F7FD4C}" type="CELLRANGE">
                      <a:rPr lang="en-US"/>
                      <a:pPr/>
                      <a:t>[ДИАПАЗОН ЯЧЕЕК]</a:t>
                    </a:fld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327-41DD-8818-0C9AC2F4EBC9}"/>
                </c:ext>
              </c:extLst>
            </c:dLbl>
            <c:dLbl>
              <c:idx val="2"/>
              <c:layout>
                <c:manualLayout>
                  <c:x val="5.5555555555555046E-3"/>
                  <c:y val="-1.6975112544026657E-16"/>
                </c:manualLayout>
              </c:layout>
              <c:tx>
                <c:rich>
                  <a:bodyPr/>
                  <a:lstStyle/>
                  <a:p>
                    <a:fld id="{7F1C4982-3CC0-4188-BAEE-3EC0D5CBBC31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 </a:t>
                    </a:r>
                  </a:p>
                  <a:p>
                    <a:r>
                      <a:rPr lang="ru-RU"/>
                      <a:t>593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327-41DD-8818-0C9AC2F4EBC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02A46B1-6D30-49DB-BBF7-B63659B8D8E3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пожаров</a:t>
                    </a:r>
                  </a:p>
                  <a:p>
                    <a:r>
                      <a:rPr lang="ru-RU"/>
                      <a:t>21466</a:t>
                    </a:r>
                    <a:r>
                      <a:rPr lang="ru-RU" baseline="0"/>
                      <a:t>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327-41DD-8818-0C9AC2F4EBC9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51C6D67F-5C0A-455F-9FE7-BFADA5ABBC24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</a:t>
                    </a:r>
                  </a:p>
                  <a:p>
                    <a:r>
                      <a:rPr lang="ru-RU"/>
                      <a:t>5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327-41DD-8818-0C9AC2F4EBC9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87AFBDB-5CF0-41B8-B3F6-CB23FB797070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327-41DD-8818-0C9AC2F4EBC9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55DAF78D-26F8-45E3-9B8B-D6C5501B3FB1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</a:t>
                    </a:r>
                  </a:p>
                  <a:p>
                    <a:fld id="{104DA195-56C6-4E34-BE12-D3011BDF1882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327-41DD-8818-0C9AC2F4EBC9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B7B5E6AC-704C-4B18-9A7C-B87BDCD6913B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пожаров</a:t>
                    </a:r>
                  </a:p>
                  <a:p>
                    <a:fld id="{CC7C9F16-2770-4AC2-BD77-47280D43CDE6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327-41DD-8818-0C9AC2F4EBC9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94BA1DD6-7E03-4857-90AE-929C73601570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327-41DD-8818-0C9AC2F4EBC9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3D4B0261-22CD-40B0-821B-AE10C656E8DD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пожара</a:t>
                    </a:r>
                  </a:p>
                  <a:p>
                    <a:r>
                      <a:rPr lang="ru-RU" baseline="0"/>
                      <a:t> </a:t>
                    </a:r>
                    <a:fld id="{8650E2C9-9F55-4E9A-9B54-8A83DF46B9B6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га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327-41DD-8818-0C9AC2F4EB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Лист1!$B$13:$K$13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Лист1!$B$14:$K$14</c:f>
              <c:numCache>
                <c:formatCode>General</c:formatCode>
                <c:ptCount val="10"/>
                <c:pt idx="0">
                  <c:v>5504</c:v>
                </c:pt>
                <c:pt idx="1">
                  <c:v>0</c:v>
                </c:pt>
                <c:pt idx="2">
                  <c:v>593</c:v>
                </c:pt>
                <c:pt idx="3">
                  <c:v>21466</c:v>
                </c:pt>
                <c:pt idx="4">
                  <c:v>5</c:v>
                </c:pt>
                <c:pt idx="5">
                  <c:v>0</c:v>
                </c:pt>
                <c:pt idx="6">
                  <c:v>200</c:v>
                </c:pt>
                <c:pt idx="7">
                  <c:v>8985</c:v>
                </c:pt>
                <c:pt idx="8">
                  <c:v>0</c:v>
                </c:pt>
                <c:pt idx="9">
                  <c:v>10249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Лист1!$B$15:$K$15</c15:f>
                <c15:dlblRangeCache>
                  <c:ptCount val="10"/>
                  <c:pt idx="0">
                    <c:v>3</c:v>
                  </c:pt>
                  <c:pt idx="1">
                    <c:v>0</c:v>
                  </c:pt>
                  <c:pt idx="2">
                    <c:v>1</c:v>
                  </c:pt>
                  <c:pt idx="3">
                    <c:v>5</c:v>
                  </c:pt>
                  <c:pt idx="4">
                    <c:v>1</c:v>
                  </c:pt>
                  <c:pt idx="5">
                    <c:v>0</c:v>
                  </c:pt>
                  <c:pt idx="6">
                    <c:v>1</c:v>
                  </c:pt>
                  <c:pt idx="7">
                    <c:v>5</c:v>
                  </c:pt>
                  <c:pt idx="8">
                    <c:v>0</c:v>
                  </c:pt>
                  <c:pt idx="9">
                    <c:v>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C327-41DD-8818-0C9AC2F4E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4984952"/>
        <c:axId val="554978680"/>
      </c:barChart>
      <c:catAx>
        <c:axId val="55498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978680"/>
        <c:crosses val="autoZero"/>
        <c:auto val="1"/>
        <c:lblAlgn val="ctr"/>
        <c:lblOffset val="100"/>
        <c:noMultiLvlLbl val="0"/>
      </c:catAx>
      <c:valAx>
        <c:axId val="55497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984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1750"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1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5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11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4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5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9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50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16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5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0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943F3-CE53-4EB0-9A99-0AEE98F2A6D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CD1FC-CBF1-4D50-ACA3-70D1D6283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2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9" y="1420729"/>
            <a:ext cx="5723824" cy="321965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70529" y="4952112"/>
            <a:ext cx="5084946" cy="1734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Исполнитель:</a:t>
            </a:r>
          </a:p>
          <a:p>
            <a:pPr marL="0" indent="0">
              <a:buNone/>
            </a:pPr>
            <a:r>
              <a:rPr lang="ru-RU" dirty="0" smtClean="0"/>
              <a:t>ФГБУ «Астраханский государственный заповедник»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989" y="2128486"/>
            <a:ext cx="5863358" cy="43975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989" y="9630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«ОСТАНОВИМ ПОЖАРЫ В ДЕЛЬТЕ ВМЕСТЕ!»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89" y="-6506"/>
            <a:ext cx="941288" cy="11069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31106" y="1433032"/>
            <a:ext cx="47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Сроки реализации 15.12.2021 г- 14.12.2022 г.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14" y="2772774"/>
            <a:ext cx="2199396" cy="3108941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416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244406" cy="1117139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4494" y="6282091"/>
            <a:ext cx="2049912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0799" y="6261259"/>
            <a:ext cx="1676863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2" y="-10603"/>
            <a:ext cx="941288" cy="11069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4338"/>
            <a:ext cx="1676954" cy="76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204" y="63726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F:\Сайт\Пожар на Обжоровском участке 16 09 2019\для сайта о пожаре Обжорово\Проливание берегов для удерживания пожа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2" y="1144137"/>
            <a:ext cx="3717540" cy="571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062" y="1117139"/>
            <a:ext cx="7640344" cy="5730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9130" y="252537"/>
            <a:ext cx="7115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противопожарный комплекс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9873" y="2087463"/>
            <a:ext cx="2789406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 учетом накопленного опыта тушения пожаров в условиях дельты Волги сотрудниками заповедника был разработан «авторский» водный пожарный комплекс на базе моторной лодки, оснащенной установкой высокого давления </a:t>
            </a:r>
          </a:p>
          <a:p>
            <a:pPr algn="ctr"/>
            <a:r>
              <a:rPr lang="ru-RU" sz="1600" dirty="0" smtClean="0"/>
              <a:t>(мощной мотопомпой) </a:t>
            </a:r>
          </a:p>
          <a:p>
            <a:pPr algn="ctr"/>
            <a:r>
              <a:rPr lang="ru-RU" sz="1600" dirty="0" smtClean="0"/>
              <a:t>с лафетным стволом. </a:t>
            </a:r>
          </a:p>
          <a:p>
            <a:pPr algn="ctr"/>
            <a:r>
              <a:rPr lang="ru-RU" sz="1600" dirty="0" smtClean="0"/>
              <a:t>Этот комплекс позволяет приступать к тушению непосредственно с воды </a:t>
            </a:r>
          </a:p>
          <a:p>
            <a:pPr algn="ctr"/>
            <a:r>
              <a:rPr lang="ru-RU" sz="1600" dirty="0" smtClean="0"/>
              <a:t>с охватом прибрежной полосы от 50 до 100 м, при этом забор воды производится через борт лодки прямо из водоема.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827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692877" y="208757"/>
            <a:ext cx="10404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small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ПРОТИВОПОЖАРНЫЙ КОМПЛЕКС</a:t>
            </a:r>
          </a:p>
          <a:p>
            <a:pPr algn="ctr"/>
            <a:r>
              <a:rPr lang="ru-RU" sz="1600" b="1" cap="small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(моторная лодка, оснащенная </a:t>
            </a:r>
            <a:r>
              <a:rPr lang="ru-RU" sz="1600" b="1" cap="sm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стационарной </a:t>
            </a:r>
            <a:r>
              <a:rPr lang="ru-RU" sz="1600" b="1" cap="small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установкой высокого давления)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7065" y="3413949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НАЗНАЧЕНИЕ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350" y="3591768"/>
            <a:ext cx="12006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тушения природных и лесных пожаров в островной части дельты реки Волга.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Укомплектованные таким образом лодки являются маневренными пожарными комплексами, способными оперативно выдвинуться на возможные возгорания и приступить к тушению непосредственно с транспортного средства по прибрежной территории, забор воды осуществляется через борт лодки с водного объекта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1800" y="4498405"/>
            <a:ext cx="1657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</a:rPr>
              <a:t>КОМПЛЕКТАЦИЯ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00276" y="2092623"/>
            <a:ext cx="55967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Arial" panose="020B0604020202020204" pitchFamily="34" charset="0"/>
              </a:rPr>
              <a:t/>
            </a:r>
            <a:br>
              <a:rPr lang="ru-RU" altLang="ru-RU">
                <a:latin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</a:rPr>
              <a:t/>
            </a:r>
            <a:br>
              <a:rPr lang="ru-RU" altLang="ru-RU">
                <a:latin typeface="Arial" panose="020B0604020202020204" pitchFamily="34" charset="0"/>
              </a:rPr>
            </a:br>
            <a:endParaRPr lang="ru-RU" altLang="ru-RU"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83334"/>
              </p:ext>
            </p:extLst>
          </p:nvPr>
        </p:nvGraphicFramePr>
        <p:xfrm>
          <a:off x="642551" y="4823266"/>
          <a:ext cx="11145795" cy="1802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824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Лодка пластиковая с постом управления 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 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Подвесной лодочный мотор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 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Мотопомпа пожарная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производительность</a:t>
                      </a:r>
                      <a:r>
                        <a:rPr lang="en-US" sz="1200" b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600 л/мин напор, высота подъема воды 70 метров</a:t>
                      </a:r>
                      <a:endParaRPr lang="ru-RU" sz="1200" b="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200" b="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Всасывающий патрубок диаметром 100 мм с головкой соединительной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200" b="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Напорный патрубок диаметром 66 мм с головкой соединительной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Ствол 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лафетный универсальный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9"/>
            <a:ext cx="1401105" cy="1524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168" y="790921"/>
            <a:ext cx="4630875" cy="2603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184" y="1552309"/>
            <a:ext cx="2926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Водный противопожарный комплекс (ВПК) Астраханского заповедника получил высокую оценку </a:t>
            </a:r>
            <a:r>
              <a:rPr lang="ru-RU" b="1" dirty="0" smtClean="0">
                <a:solidFill>
                  <a:srgbClr val="FF0000"/>
                </a:solidFill>
              </a:rPr>
              <a:t>Главного управления </a:t>
            </a:r>
            <a:r>
              <a:rPr lang="ru-RU" b="1" dirty="0">
                <a:solidFill>
                  <a:srgbClr val="FF0000"/>
                </a:solidFill>
              </a:rPr>
              <a:t>МЧС России по Астраханской </a:t>
            </a:r>
            <a:r>
              <a:rPr lang="ru-RU" b="1" dirty="0" smtClean="0">
                <a:solidFill>
                  <a:srgbClr val="FF0000"/>
                </a:solidFill>
              </a:rPr>
              <a:t>области.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59895" y="775114"/>
            <a:ext cx="33360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ВПК Астраханского заповедника в 2019 и 2020 гг. принимал участие в выставках </a:t>
            </a:r>
            <a:r>
              <a:rPr lang="ru-RU" dirty="0">
                <a:solidFill>
                  <a:srgbClr val="FF0000"/>
                </a:solidFill>
              </a:rPr>
              <a:t>новейших образцов пожарно-спасательной </a:t>
            </a:r>
            <a:r>
              <a:rPr lang="ru-RU" dirty="0" smtClean="0">
                <a:solidFill>
                  <a:srgbClr val="FF0000"/>
                </a:solidFill>
              </a:rPr>
              <a:t>техники, организованных региональным МЧС ко </a:t>
            </a:r>
            <a:r>
              <a:rPr lang="ru-RU" dirty="0">
                <a:solidFill>
                  <a:srgbClr val="FF0000"/>
                </a:solidFill>
              </a:rPr>
              <a:t>Дню Гражданской обороны Российской </a:t>
            </a:r>
            <a:r>
              <a:rPr lang="ru-RU" dirty="0" smtClean="0">
                <a:solidFill>
                  <a:srgbClr val="FF0000"/>
                </a:solidFill>
              </a:rPr>
              <a:t>Федерации.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68689" y="1468024"/>
            <a:ext cx="11095781" cy="52724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1, 2 этап (декабрь 2021 г. – февраль 2022 г.) – проведение закупочных процедур, заключение договоров на поставку комплектующих водного противопожарного комплекса (далее ВПК). Источник финансирования: средства гранта.</a:t>
            </a:r>
          </a:p>
          <a:p>
            <a:pPr marL="0" indent="0">
              <a:buNone/>
            </a:pPr>
            <a:r>
              <a:rPr lang="ru-RU" sz="2000" dirty="0" smtClean="0"/>
              <a:t>3 этап (март 2022 г.) – укомплектование и оснащение ВПК, проведение испытаний, ввод в эксплуатацию. </a:t>
            </a:r>
            <a:r>
              <a:rPr lang="ru-RU" sz="2000" dirty="0"/>
              <a:t>Источник финансирования: средства </a:t>
            </a:r>
            <a:r>
              <a:rPr lang="ru-RU" sz="2000" dirty="0" smtClean="0"/>
              <a:t>гранта и средства заявителя.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4 этап (январь </a:t>
            </a:r>
            <a:r>
              <a:rPr lang="ru-RU" sz="2000" dirty="0"/>
              <a:t>–</a:t>
            </a:r>
            <a:r>
              <a:rPr lang="ru-RU" sz="2000" dirty="0" smtClean="0"/>
              <a:t> декабрь 2022 г.): реализация мероприятий по профилактике и тушению:</a:t>
            </a:r>
          </a:p>
          <a:p>
            <a:pPr>
              <a:buFontTx/>
              <a:buChar char="-"/>
            </a:pPr>
            <a:r>
              <a:rPr lang="ru-RU" sz="2000" dirty="0" smtClean="0"/>
              <a:t>Патрулирование и охрана территории от пожаров с использованием ВПК (апрель-октябрь 2022 г.). </a:t>
            </a:r>
            <a:r>
              <a:rPr lang="ru-RU" sz="2000" dirty="0"/>
              <a:t>Источник </a:t>
            </a:r>
            <a:r>
              <a:rPr lang="ru-RU" sz="2000" dirty="0" smtClean="0"/>
              <a:t>финансирования: средства заявителя.</a:t>
            </a:r>
          </a:p>
          <a:p>
            <a:pPr>
              <a:buFontTx/>
              <a:buChar char="-"/>
            </a:pPr>
            <a:r>
              <a:rPr lang="ru-RU" sz="2000" dirty="0" smtClean="0"/>
              <a:t>Проведение систематических работ по противопожарному обустройству территории (создание водных прокосов, противопожарных разрывов, </a:t>
            </a:r>
            <a:r>
              <a:rPr lang="ru-RU" sz="2000" dirty="0" err="1" smtClean="0"/>
              <a:t>минерализированных</a:t>
            </a:r>
            <a:r>
              <a:rPr lang="ru-RU" sz="2000" dirty="0" smtClean="0"/>
              <a:t> полос (июнь – декабрь 2022 г.). </a:t>
            </a:r>
            <a:r>
              <a:rPr lang="ru-RU" sz="2000" dirty="0"/>
              <a:t>Источник финансирования: средства заявителя</a:t>
            </a:r>
            <a:r>
              <a:rPr lang="ru-RU" sz="2000" dirty="0" smtClean="0"/>
              <a:t>.</a:t>
            </a:r>
          </a:p>
          <a:p>
            <a:pPr>
              <a:buFontTx/>
              <a:buChar char="-"/>
            </a:pPr>
            <a:r>
              <a:rPr lang="ru-RU" sz="2000" dirty="0" smtClean="0"/>
              <a:t>Комплексная просветительская работа (январь – ноябрь 2022 г.), направленная на профилактику возникновения пожаров, 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лекции и открытые уроки на тему «Остановите пожары в дельте!», конкурс детского рисунка - противопожарных листовок, выпуск информационной продукции (буклетов, плакатов, карманных </a:t>
            </a:r>
            <a:r>
              <a:rPr lang="ru-RU" sz="2000" dirty="0" err="1" smtClean="0"/>
              <a:t>календариков</a:t>
            </a:r>
            <a:r>
              <a:rPr lang="ru-RU" sz="2000" dirty="0" smtClean="0"/>
              <a:t>) с использованием рисунков победителей и призеров конкурса, распространение информации в </a:t>
            </a:r>
            <a:r>
              <a:rPr lang="ru-RU" sz="2000" dirty="0" err="1" smtClean="0"/>
              <a:t>соцсетях</a:t>
            </a:r>
            <a:r>
              <a:rPr lang="ru-RU" sz="2000" dirty="0" smtClean="0"/>
              <a:t> и СМИ, взаимодействие с учительским корпусом и образовательными учреждениями города и области. </a:t>
            </a:r>
            <a:r>
              <a:rPr lang="ru-RU" sz="2000" dirty="0"/>
              <a:t>Источник финансирования: средства заявителя.</a:t>
            </a:r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Демонстрация передового опыта Астраханского заповедника по тушению и профилактике растительных пожаров в дельте Волги на тематических мероприятиях (выставки, совместные учения и др.). </a:t>
            </a:r>
            <a:r>
              <a:rPr lang="ru-RU" sz="2000" dirty="0"/>
              <a:t>Источник финансирования: средства заявителя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5 этап (декабрь 2022 г.) – завершение работ по проекту, подготовка отчета.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989" y="9630"/>
            <a:ext cx="12160011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«ОСТАНОВИМ ПОЖАРЫ В ДЕЛЬТЕ ВМЕСТЕ!»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9" y="9630"/>
            <a:ext cx="941288" cy="11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989" y="9630"/>
            <a:ext cx="12160011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профилактику растительных пожаров в дельте Волги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6" y="103759"/>
            <a:ext cx="941288" cy="1106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69" y="1079701"/>
            <a:ext cx="3961929" cy="2971447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989" y="4147548"/>
            <a:ext cx="65436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16" y="4051148"/>
            <a:ext cx="3662082" cy="2746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26" name="Picture 2" descr="https://astrakhanzapoved.ru/wp-content/uploads/2020/08/IMG_20200812_112714-16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" y="3612196"/>
            <a:ext cx="6549604" cy="32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95" y="1106818"/>
            <a:ext cx="5236701" cy="2944330"/>
          </a:xfrm>
          <a:ln w="444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" y="1106910"/>
            <a:ext cx="3886200" cy="2914650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11" y="3518452"/>
            <a:ext cx="2362537" cy="3339548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274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78674" y="1468024"/>
            <a:ext cx="11486605" cy="5272410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Будет оборудован 1 водный пожарный комплекс (ВПК), необходимый для патрулирования и защиты от пожаров природных комплексов </a:t>
            </a:r>
            <a:r>
              <a:rPr lang="ru-RU" sz="2000" dirty="0" err="1" smtClean="0"/>
              <a:t>Дамчикского</a:t>
            </a:r>
            <a:r>
              <a:rPr lang="ru-RU" sz="2000" dirty="0" smtClean="0"/>
              <a:t> участка Астраханского заповедника.</a:t>
            </a:r>
          </a:p>
          <a:p>
            <a:r>
              <a:rPr lang="ru-RU" sz="2000" dirty="0" smtClean="0"/>
              <a:t>Благодаря использованию дополнительной единицы техники будет усилено </a:t>
            </a:r>
            <a:r>
              <a:rPr lang="ru-RU" sz="2000" dirty="0"/>
              <a:t>патрулирование территории </a:t>
            </a:r>
            <a:r>
              <a:rPr lang="ru-RU" sz="2000" dirty="0" err="1"/>
              <a:t>Дамчикского</a:t>
            </a:r>
            <a:r>
              <a:rPr lang="ru-RU" sz="2000" dirty="0"/>
              <a:t> участка заповедника на 28 % </a:t>
            </a:r>
            <a:r>
              <a:rPr lang="ru-RU" sz="2000" dirty="0" smtClean="0"/>
              <a:t>(не менее 105 </a:t>
            </a:r>
            <a:r>
              <a:rPr lang="ru-RU" sz="2000" dirty="0"/>
              <a:t>дополнительных рейдов). Общая протяженность 13 маршрутов патрулирования 434 </a:t>
            </a:r>
            <a:r>
              <a:rPr lang="ru-RU" sz="2000" dirty="0" smtClean="0"/>
              <a:t>км. Периодичность рейдов не менее 15 в месяц. В случае возникновения пожаров на территории заповедника или сопредельной территории ВПК будет использовано для тушения пожаров. Применение ВПК позволит сократить время прибытия к очагу возгорания и увеличить скорость развертывания средств пожаротушения. </a:t>
            </a:r>
          </a:p>
          <a:p>
            <a:r>
              <a:rPr lang="ru-RU" sz="2000" dirty="0" smtClean="0"/>
              <a:t>В результате профилактических работ по противопожарному обустройству территории будет создано противопожарных разрывов - не менее 34 км, шириной от 50 до 500 м; противопожарных дорог – не менее  15 км, шириной от 06 до 20 м; а также прочищено и обновлено </a:t>
            </a:r>
            <a:r>
              <a:rPr lang="ru-RU" sz="2000" dirty="0" err="1" smtClean="0"/>
              <a:t>минерализированных</a:t>
            </a:r>
            <a:r>
              <a:rPr lang="ru-RU" sz="2000" dirty="0" smtClean="0"/>
              <a:t> полос не менее 34 км.</a:t>
            </a:r>
          </a:p>
          <a:p>
            <a:r>
              <a:rPr lang="ru-RU" sz="2000" dirty="0" smtClean="0"/>
              <a:t>В рамках комплекса эколого-просветительских мероприятий, направленных на профилактику растительных пожаров в дельте будет проведен конкурс экологической листовки (не  менее 100 участников), по итогам конкурса будет выпущена информационная продукция (буклеты – 500 шт., плакаты – 100 шт., </a:t>
            </a:r>
            <a:r>
              <a:rPr lang="ru-RU" sz="2000" dirty="0" err="1" smtClean="0"/>
              <a:t>календарики</a:t>
            </a:r>
            <a:r>
              <a:rPr lang="ru-RU" sz="2000" dirty="0" smtClean="0"/>
              <a:t> – 1200 шт.), которая будет распространяться во время мероприятий по проекту в различных населенных пунктах. Совместно с педагогами школ будет проведено не менее 10 открытых уроков «Остановите пожары в дельте!» и 10 прочих мероприятий, направленных на повышение осведомленности детей и взрослых об опасности растительных пожаров для экосистем дельты Волги и мерах их предотвращения. Наиболее активные школьники будут приглашены на мастер-классы в формате противопожарных учений. Общее число участников всех просветительских мероприятий не менее 400 чел.</a:t>
            </a:r>
          </a:p>
          <a:p>
            <a:r>
              <a:rPr lang="ru-RU" sz="2000" dirty="0" smtClean="0"/>
              <a:t>В рамках коммуникационного компонента проекта будет опубликовано не менее 60 статей на информационных ресурсах заповедника (в </a:t>
            </a:r>
            <a:r>
              <a:rPr lang="ru-RU" sz="2000" dirty="0" err="1" smtClean="0"/>
              <a:t>соцсетях</a:t>
            </a:r>
            <a:r>
              <a:rPr lang="ru-RU" sz="2000" dirty="0" smtClean="0"/>
              <a:t>, на сайте, чатах </a:t>
            </a:r>
            <a:r>
              <a:rPr lang="en-US" sz="2000" dirty="0" smtClean="0"/>
              <a:t>WhatsApp</a:t>
            </a:r>
            <a:r>
              <a:rPr lang="ru-RU" sz="2000" dirty="0" smtClean="0"/>
              <a:t> и др.) с общим охватом аудитории не менее 14 тыс. чел. в </a:t>
            </a:r>
            <a:r>
              <a:rPr lang="ru-RU" sz="2000" dirty="0" err="1" smtClean="0"/>
              <a:t>соцсетях</a:t>
            </a:r>
            <a:r>
              <a:rPr lang="ru-RU" sz="2000" dirty="0" smtClean="0"/>
              <a:t> и не менее 30 тыс. чел. на официальном сайте. Будет подготовлено не менее 5 новостных сюжетов на телеканалах и не менее 30 публикаций на сторонних новостных ресурсах.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989" y="9630"/>
            <a:ext cx="12160011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«ОСТАНОВИМ ПОЖАРЫ В ДЕЛЬТЕ ВМЕСТЕ!»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9" y="9630"/>
            <a:ext cx="941288" cy="11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989" y="9630"/>
            <a:ext cx="12160011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ОСТАНОВИМ ПОЖАРЫ В ДЕЛЬТЕ ВМЕСТЕ!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(ролик Гринпис России, создан при содействии Астраханского заповедника)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F:\Сайт\Стих тростниковые пожары\IMG_6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910"/>
            <a:ext cx="12192000" cy="575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Папа, зачем ты поджигаешь сухую трав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204" y="1106910"/>
            <a:ext cx="10223580" cy="57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5428"/>
          <a:stretch/>
        </p:blipFill>
        <p:spPr>
          <a:xfrm>
            <a:off x="57827" y="37678"/>
            <a:ext cx="12076345" cy="68483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6" y="5424596"/>
            <a:ext cx="941288" cy="1106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678128"/>
            <a:ext cx="725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2240" y="5803701"/>
            <a:ext cx="5671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из архива Астраханского заповедника.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Рисунки участников конкурса: «Нет» </a:t>
            </a:r>
            <a:r>
              <a:rPr lang="ru-RU" dirty="0" err="1" smtClean="0">
                <a:solidFill>
                  <a:schemeClr val="bg1"/>
                </a:solidFill>
              </a:rPr>
              <a:t>Ерёминой</a:t>
            </a:r>
            <a:r>
              <a:rPr lang="ru-RU" dirty="0" smtClean="0">
                <a:solidFill>
                  <a:schemeClr val="bg1"/>
                </a:solidFill>
              </a:rPr>
              <a:t> Полины,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«Спасите дельту от пожаров» Алины Качановой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ПРОЕКТА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и ландшафтные (природные) пожары в дельте Волги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" y="4013012"/>
            <a:ext cx="5030267" cy="2844988"/>
          </a:xfr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7279"/>
            <a:ext cx="6057752" cy="3407485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5" y="39330"/>
            <a:ext cx="941288" cy="11069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431" y="1146240"/>
            <a:ext cx="6108570" cy="4760807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627" y="3761866"/>
            <a:ext cx="4812373" cy="3096134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1806958" y="64104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0148" y="1243609"/>
            <a:ext cx="3708763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Природные пожары в дельте Волги чаще всего происходят весной до половодья и осенью. Они отличаются высокой скоростью распространения. Этому способствует ровный рельеф местности, пересеченный многочисленными протоками, что затрудняет доступ пожарной техники к месту возгорания, а также преимущественное наличие обширных тростниковых массивов и сухой травы, соседствующих с лесными участками.</a:t>
            </a:r>
          </a:p>
          <a:p>
            <a:r>
              <a:rPr lang="ru-RU" dirty="0" smtClean="0"/>
              <a:t>Сложность доступа иногда позволяет пожарам увеличиваться по площади и продолжительности, что ведет к значительным затратам и угрожает большим ущербом флоре и фауне заповедника. </a:t>
            </a:r>
          </a:p>
        </p:txBody>
      </p:sp>
    </p:spTree>
    <p:extLst>
      <p:ext uri="{BB962C8B-B14F-4D97-AF65-F5344CB8AC3E}">
        <p14:creationId xmlns:p14="http://schemas.microsoft.com/office/powerpoint/2010/main" val="427232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Астраханский заповедник в дельте Волги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5" y="39330"/>
            <a:ext cx="941288" cy="1106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646767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Территория Астраханского заповедника включает 3 участка, расположенных в различных частях дельты Волги – </a:t>
            </a:r>
            <a:r>
              <a:rPr lang="ru-RU" sz="2000" dirty="0" err="1" smtClean="0"/>
              <a:t>Дамчикский</a:t>
            </a:r>
            <a:r>
              <a:rPr lang="ru-RU" sz="2000" dirty="0" smtClean="0"/>
              <a:t> (в западной), </a:t>
            </a:r>
            <a:r>
              <a:rPr lang="ru-RU" sz="2000" dirty="0" err="1" smtClean="0"/>
              <a:t>Трехизбинский</a:t>
            </a:r>
            <a:r>
              <a:rPr lang="ru-RU" sz="2000" dirty="0" smtClean="0"/>
              <a:t> (в центральной) и </a:t>
            </a:r>
            <a:r>
              <a:rPr lang="ru-RU" sz="2000" dirty="0" err="1" smtClean="0"/>
              <a:t>Обжоровский</a:t>
            </a:r>
            <a:r>
              <a:rPr lang="ru-RU" sz="2000" dirty="0" smtClean="0"/>
              <a:t> (в восточной). Общая площадь Астраханского заповедника составляет 67, 9 тыс. га, а водная (включая морскую) акватория 31,0 тыс. га. 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1996"/>
          </a:xfrm>
        </p:spPr>
        <p:txBody>
          <a:bodyPr/>
          <a:lstStyle/>
          <a:p>
            <a:r>
              <a:rPr lang="ru-RU" dirty="0" smtClean="0"/>
              <a:t>б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1085746"/>
            <a:ext cx="12192000" cy="4423624"/>
            <a:chOff x="163213" y="2470852"/>
            <a:chExt cx="11645014" cy="339272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13" y="2846891"/>
              <a:ext cx="4414033" cy="29397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598" y="2923434"/>
              <a:ext cx="4414629" cy="29401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77"/>
            <a:stretch/>
          </p:blipFill>
          <p:spPr>
            <a:xfrm>
              <a:off x="2966422" y="2470852"/>
              <a:ext cx="5814958" cy="33304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515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1819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ПРОЕКТА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и ландшафтные (природные) пожары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42" y="1242395"/>
            <a:ext cx="7276699" cy="4736151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1" y="1228015"/>
            <a:ext cx="2343199" cy="5587624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316" y="4101358"/>
            <a:ext cx="2937131" cy="2702507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068" y="800819"/>
            <a:ext cx="2759275" cy="3265075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3885" y="1667440"/>
            <a:ext cx="2116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Дамчикский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4660" y="4083316"/>
            <a:ext cx="2354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Трехизбинский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53284" y="3420862"/>
            <a:ext cx="24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Обжоровский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485674"/>
              </p:ext>
            </p:extLst>
          </p:nvPr>
        </p:nvGraphicFramePr>
        <p:xfrm>
          <a:off x="7443574" y="40810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0" y="92189"/>
            <a:ext cx="941288" cy="11069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248" y="261220"/>
            <a:ext cx="1676954" cy="7686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37180" y="63812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978" y="1255060"/>
            <a:ext cx="69490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 2021 году только с февраля по апрель  в дельте Волги было зафиксировано более 1200 термических точек. Не менее 100 из них располагались вблизи границ заповедника и угрожали переходом.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4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ПРОЕКТА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и ландшафтные (природные) пожары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87" y="164338"/>
            <a:ext cx="1676954" cy="768604"/>
          </a:xfrm>
          <a:prstGeom prst="rect">
            <a:avLst/>
          </a:prstGeom>
        </p:spPr>
      </p:pic>
      <p:pic>
        <p:nvPicPr>
          <p:cNvPr id="12" name="Picture 8" descr="Hpim1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98" y="1097280"/>
            <a:ext cx="6389953" cy="386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F:\Сайт\Стих тростниковые пожары\IMG_6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64" y="1106911"/>
            <a:ext cx="6096483" cy="38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43998" y="5107232"/>
            <a:ext cx="1223599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Основными причинами возникновения пожаров в дельте Волги являются неконтролируемые сельскохозяйственные палы. На территории заповедника пожары возникают при переходе с сопредельной территории, а также в результате умышленных поджогов. Пожары в дельте Волги являются самыми сложными в локализации и тушении, т.к. многолетние заросли тростника, высотой в несколько метров, способствуют быстрому распространению огня. Тростниковый пожар представляет собой стену огня и дыма, остановить которую и не допустить перехода огня на лесные участки прирусловых ивовых лесов стоит огромных усилий.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00" y="-9630"/>
            <a:ext cx="941288" cy="11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96307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«Предупредить легче, чем потушить!»: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Противопожарное обустройство территории: противопожарные разрывы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4494" y="6282091"/>
            <a:ext cx="2049912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25630"/>
              </p:ext>
            </p:extLst>
          </p:nvPr>
        </p:nvGraphicFramePr>
        <p:xfrm>
          <a:off x="4899612" y="1132933"/>
          <a:ext cx="7292387" cy="2432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8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Профилактические противопожарные м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ероприятия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работ 2021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indent="774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Режимное сенокошение, 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549">
                <a:tc>
                  <a:txBody>
                    <a:bodyPr/>
                    <a:lstStyle/>
                    <a:p>
                      <a:pPr indent="774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Противопожарные разрывы, км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600">
                <a:tc>
                  <a:txBody>
                    <a:bodyPr/>
                    <a:lstStyle/>
                    <a:p>
                      <a:pPr indent="774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Минерализованные полосы, км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pPr indent="774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Противопожарные дороги, км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pPr indent="774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выкос ЛЭП, км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43" y="3565832"/>
            <a:ext cx="3881804" cy="3222395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106057" y="6261259"/>
            <a:ext cx="193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(выкос ЛЭП)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977" y="3565889"/>
            <a:ext cx="4204247" cy="3198264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1658"/>
            <a:ext cx="4899612" cy="4244308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1969" y="4787587"/>
            <a:ext cx="245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Дамчикский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 (разрыв)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69" y="26023"/>
            <a:ext cx="941288" cy="1106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2287" y="6218840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Трехизбинский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(разрыв,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окашивание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кордона)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402217"/>
            <a:ext cx="377628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Для обеспечения защиты территории заповедника от пожаров ежегодно силами госинспекторов проводятся профилактические мероприятия.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244406" cy="1117139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Противопожарное обустройство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4494" y="6282091"/>
            <a:ext cx="2049912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0799" y="6261259"/>
            <a:ext cx="1676863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3010" y="4347490"/>
            <a:ext cx="18190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Противопожарная </a:t>
            </a: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минерализованная 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4" y="2193847"/>
            <a:ext cx="7267074" cy="4664153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84" y="1117139"/>
            <a:ext cx="4359252" cy="3269439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086" y="1127742"/>
            <a:ext cx="3223270" cy="5730258"/>
          </a:xfrm>
          <a:prstGeom prst="rect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7233460" y="5914496"/>
            <a:ext cx="1818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опорной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полосы </a:t>
            </a:r>
          </a:p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 разрыва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135" y="1347715"/>
            <a:ext cx="4401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Противопожарный разрыв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 заповедника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2" y="-10603"/>
            <a:ext cx="941288" cy="11069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747" y="164338"/>
            <a:ext cx="1676954" cy="76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204" y="63726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244406" cy="1117139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Противопожарное обустройство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территории: смотровые вышки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4494" y="6282091"/>
            <a:ext cx="2049912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0799" y="6261259"/>
            <a:ext cx="1676863" cy="4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Обжоровский участок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(выкос ЛЭП)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2" y="-10603"/>
            <a:ext cx="941288" cy="11069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4338"/>
            <a:ext cx="1676954" cy="76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204" y="63726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9617"/>
            <a:ext cx="3744686" cy="5745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406" y="1143355"/>
            <a:ext cx="4972595" cy="5726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7898" y="1634116"/>
            <a:ext cx="321587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Ежедневно проводится мониторинг пожароопасной обстановки путем патрулирования заповедной территории на моторной лодке и дежурного наблюдения</a:t>
            </a:r>
          </a:p>
          <a:p>
            <a:pPr algn="ctr"/>
            <a:r>
              <a:rPr lang="ru-RU" dirty="0" smtClean="0"/>
              <a:t>с 9 противопожарных смотровых вышек, расположенных на всех участках заповедника. </a:t>
            </a:r>
          </a:p>
          <a:p>
            <a:pPr algn="ctr"/>
            <a:r>
              <a:rPr lang="ru-RU" dirty="0" smtClean="0"/>
              <a:t>Одна из таких вышек </a:t>
            </a:r>
          </a:p>
          <a:p>
            <a:pPr algn="ctr"/>
            <a:r>
              <a:rPr lang="ru-RU" dirty="0" smtClean="0"/>
              <a:t>(фото слева) была построена </a:t>
            </a:r>
          </a:p>
          <a:p>
            <a:pPr algn="ctr"/>
            <a:r>
              <a:rPr lang="ru-RU" dirty="0" smtClean="0"/>
              <a:t>в 2016 году при поддержке </a:t>
            </a:r>
            <a:r>
              <a:rPr lang="ru-RU" b="1" i="1" dirty="0" smtClean="0"/>
              <a:t>Благотворительного фонда </a:t>
            </a:r>
            <a:r>
              <a:rPr lang="ru-RU" b="1" i="1" dirty="0"/>
              <a:t>«Красивые дети </a:t>
            </a:r>
            <a:endParaRPr lang="ru-RU" b="1" i="1" dirty="0" smtClean="0"/>
          </a:p>
          <a:p>
            <a:pPr algn="ctr"/>
            <a:r>
              <a:rPr lang="ru-RU" b="1" i="1" dirty="0" smtClean="0"/>
              <a:t>в </a:t>
            </a:r>
            <a:r>
              <a:rPr lang="ru-RU" b="1" i="1" dirty="0"/>
              <a:t>красивом мире»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7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ПРОЕКТА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и ландшафтные (природные) пожары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9" y="0"/>
            <a:ext cx="941288" cy="1106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4338"/>
            <a:ext cx="1676954" cy="768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1" y="1097279"/>
            <a:ext cx="6086423" cy="456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36" y="1106910"/>
            <a:ext cx="6069517" cy="45521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8673" y="4323636"/>
            <a:ext cx="3614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П-ов </a:t>
            </a:r>
            <a:r>
              <a:rPr lang="ru-RU" sz="2000" dirty="0" err="1" smtClean="0">
                <a:solidFill>
                  <a:schemeClr val="bg1"/>
                </a:solidFill>
              </a:rPr>
              <a:t>Макаркин</a:t>
            </a:r>
            <a:r>
              <a:rPr lang="ru-RU" sz="2000" dirty="0" smtClean="0">
                <a:solidFill>
                  <a:schemeClr val="bg1"/>
                </a:solidFill>
              </a:rPr>
              <a:t>, март 2021 года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03674"/>
            <a:ext cx="12192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Для оперативного реагирования на возгорания и эффективного тушения пожаров, угрожающих территории заповедника необходимо дополнительно оснащать ЛПФ заповедника современными средствами пожаротушения. В марте 2021 года с сопредельной территории пожар пришел на </a:t>
            </a:r>
            <a:r>
              <a:rPr lang="ru-RU" dirty="0" err="1" smtClean="0"/>
              <a:t>Дамчикский</a:t>
            </a:r>
            <a:r>
              <a:rPr lang="ru-RU" dirty="0" smtClean="0"/>
              <a:t> участок заповедника в непроходимой для наземной техники местности, на полуострове </a:t>
            </a:r>
            <a:r>
              <a:rPr lang="ru-RU" dirty="0" err="1" smtClean="0"/>
              <a:t>Макаркин</a:t>
            </a:r>
            <a:r>
              <a:rPr lang="ru-RU" dirty="0" smtClean="0"/>
              <a:t> в раскатной части Каспийского моря. В течение 5 дней ЛПФ заповедника круглосуточно сдерживали распространения огня на другие островные части дельты путем пролива береговой части острова. Только ценой огромных усилий удалось предотвратить переход огня на лесопокрытые участки заповедника.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0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1598</Words>
  <Application>Microsoft Office PowerPoint</Application>
  <PresentationFormat>Широкоэкранный</PresentationFormat>
  <Paragraphs>142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Тема Office</vt:lpstr>
      <vt:lpstr>ПРОЕКТ «ОСТАНОВИМ ПОЖАРЫ В ДЕЛЬТЕ ВМЕСТЕ!»</vt:lpstr>
      <vt:lpstr>ОБОСНОВАНИЕ ПРОЕКТА Лесные и ландшафтные (природные) пожары в дельте Волги</vt:lpstr>
      <vt:lpstr>Астраханский заповедник в дельте Волги</vt:lpstr>
      <vt:lpstr>  ОБОСНОВАНИЕ ПРОЕКТА Лесные и ландшафтные (природные) пожары </vt:lpstr>
      <vt:lpstr>ОБОСНОВАНИЕ ПРОЕКТА Лесные и ландшафтные (природные) пожары </vt:lpstr>
      <vt:lpstr>                          «Предупредить легче, чем потушить!»:                Противопожарное обустройство территории: противопожарные разрывы</vt:lpstr>
      <vt:lpstr>                             Противопожарное обустройство территории</vt:lpstr>
      <vt:lpstr>                             Противопожарное обустройство территории: смотровые вышки</vt:lpstr>
      <vt:lpstr>ОБОСНОВАНИЕ ПРОЕКТА Лесные и ландшафтные (природные) пожары </vt:lpstr>
      <vt:lpstr>                             </vt:lpstr>
      <vt:lpstr>Презентация PowerPoint</vt:lpstr>
      <vt:lpstr>ЭТАПЫ РЕАЛИЗАЦИИ ПРОЕКТА  «ОСТАНОВИМ ПОЖАРЫ В ДЕЛЬТЕ ВМЕСТЕ!»</vt:lpstr>
      <vt:lpstr>ПРОСВЕТИТЕЛЬСКАЯ РАБОТА, направленная на профилактику растительных пожаров в дельте Волги</vt:lpstr>
      <vt:lpstr>РЕЗУЛЬТАТЫ РЕАЛИЗАЦИИ ПРОЕКТА  «ОСТАНОВИМ ПОЖАРЫ В ДЕЛЬТЕ ВМЕСТЕ!»</vt:lpstr>
      <vt:lpstr>ОСТАНОВИМ ПОЖАРЫ В ДЕЛЬТЕ ВМЕСТЕ!  (ролик Гринпис России, создан при содействии Астраханского заповедника)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АСТРАХАНСКИЙ  ГОСУДАРСТВЕННЫЙ  ЗАПОВЕДНИК</dc:title>
  <dc:creator>abnr</dc:creator>
  <cp:lastModifiedBy>Халиуллин Эмиль</cp:lastModifiedBy>
  <cp:revision>96</cp:revision>
  <dcterms:created xsi:type="dcterms:W3CDTF">2021-09-09T10:06:19Z</dcterms:created>
  <dcterms:modified xsi:type="dcterms:W3CDTF">2022-02-08T10:43:33Z</dcterms:modified>
</cp:coreProperties>
</file>