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58" r:id="rId4"/>
    <p:sldId id="260" r:id="rId5"/>
    <p:sldId id="261" r:id="rId6"/>
    <p:sldId id="269" r:id="rId7"/>
    <p:sldId id="268" r:id="rId8"/>
    <p:sldId id="270" r:id="rId9"/>
    <p:sldId id="271" r:id="rId10"/>
    <p:sldId id="272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64" autoAdjust="0"/>
  </p:normalViewPr>
  <p:slideViewPr>
    <p:cSldViewPr snapToGrid="0">
      <p:cViewPr>
        <p:scale>
          <a:sx n="77" d="100"/>
          <a:sy n="77" d="100"/>
        </p:scale>
        <p:origin x="-438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5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0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2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9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0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2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1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7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1817-FEDF-4149-B8F6-B7A0D883DBE9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97770-5F6F-419F-970E-556030BF7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A0CB90A-5E7B-4333-B937-8B14C5FDA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94" y="3137465"/>
            <a:ext cx="3749615" cy="250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25296" y="1463192"/>
            <a:ext cx="974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«СОХРАНИМ ЗАПОВЕДНЫЙ МИР»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1" y="3137465"/>
            <a:ext cx="3383688" cy="25325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4C5F7F0-AEE3-4D35-A76C-9593EB49C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2"/>
          <a:stretch/>
        </p:blipFill>
        <p:spPr>
          <a:xfrm>
            <a:off x="3573771" y="2612621"/>
            <a:ext cx="4678532" cy="3582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3EA917-BD4E-4231-9A7B-2B7C1E177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2" y="3521149"/>
            <a:ext cx="3400517" cy="22670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6343AA-7A48-4BA4-93A0-0F96567ED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8" y="1161546"/>
            <a:ext cx="3401181" cy="22674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0707" y="959139"/>
            <a:ext cx="795948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50" dirty="0"/>
              <a:t>С июня по октябрь 2017 года смотровую противопожарную вышку посетило не менее 180 человек. За летний период ее посетили туристы из различных регионов России, студенты Астраханского государственного университета и Каспийского института морского и речного транспорта, учащиеся </a:t>
            </a:r>
            <a:r>
              <a:rPr lang="ru-RU" sz="1650" dirty="0" err="1"/>
              <a:t>Травинской</a:t>
            </a:r>
            <a:r>
              <a:rPr lang="ru-RU" sz="1650" dirty="0"/>
              <a:t>, </a:t>
            </a:r>
            <a:r>
              <a:rPr lang="ru-RU" sz="1650" dirty="0" err="1"/>
              <a:t>Тулугановской</a:t>
            </a:r>
            <a:r>
              <a:rPr lang="ru-RU" sz="1650" dirty="0"/>
              <a:t> и </a:t>
            </a:r>
            <a:r>
              <a:rPr lang="ru-RU" sz="1650" dirty="0" err="1"/>
              <a:t>Полдневской</a:t>
            </a:r>
            <a:r>
              <a:rPr lang="ru-RU" sz="1650" dirty="0"/>
              <a:t> школ Астраханской области, дети сотрудников Керженского и Астраханского заповедников, Сочинского национального парка, волонтеры из Москвы, Омска, Ярославля, Белгорода и других городов. </a:t>
            </a:r>
            <a:endParaRPr lang="en-US" sz="1650" dirty="0"/>
          </a:p>
          <a:p>
            <a:pPr algn="just" fontAlgn="base"/>
            <a:r>
              <a:rPr lang="ru-RU" sz="1650" dirty="0"/>
              <a:t>В августе 2017 года была проведена презентация объекта для представителей турфирм и </a:t>
            </a:r>
            <a:r>
              <a:rPr lang="ru-RU" sz="1650" dirty="0" smtClean="0"/>
              <a:t>СМИ, в мероприятии </a:t>
            </a:r>
            <a:r>
              <a:rPr lang="ru-RU" sz="1650" dirty="0"/>
              <a:t>приняли участие астраханские блогеры, региональное телевидение и представители </a:t>
            </a:r>
            <a:r>
              <a:rPr lang="ru-RU" sz="1650" dirty="0" smtClean="0"/>
              <a:t>турфирм. Вышку </a:t>
            </a:r>
            <a:r>
              <a:rPr lang="ru-RU" sz="1650" dirty="0"/>
              <a:t>посетили также участники семинара по обмену опытом для руководителей и сотрудников научных отделов ООПТ России, участники семинара-совещания «Борьба с браконьерством и растительными пожарами на ООПТ», </a:t>
            </a:r>
            <a:r>
              <a:rPr lang="ru-RU" sz="1650" dirty="0" smtClean="0"/>
              <a:t>высоко оценившие эффективность вышки при проведении наблюдени</a:t>
            </a:r>
            <a:r>
              <a:rPr lang="ru-RU" sz="1650" dirty="0" smtClean="0"/>
              <a:t>й за пожароопасной обстановкой и отметившие ее применение в научных и эколого-просветительских целях.</a:t>
            </a:r>
          </a:p>
          <a:p>
            <a:pPr algn="just" fontAlgn="base"/>
            <a:r>
              <a:rPr lang="ru-RU" sz="1650" dirty="0"/>
              <a:t>Таким образом, уже в самом начале эксплуатации пожарная смотровая вышка стала незаменимым элементом </a:t>
            </a:r>
            <a:r>
              <a:rPr lang="ru-RU" sz="1650" dirty="0" smtClean="0"/>
              <a:t>при ведении </a:t>
            </a:r>
            <a:r>
              <a:rPr lang="ru-RU" sz="1650" dirty="0"/>
              <a:t>наблюдений за обстановкой на территории </a:t>
            </a:r>
            <a:r>
              <a:rPr lang="ru-RU" sz="1650" dirty="0" smtClean="0"/>
              <a:t>заповедника, проведении </a:t>
            </a:r>
            <a:r>
              <a:rPr lang="ru-RU" sz="1650" dirty="0"/>
              <a:t>экскурсий, интерактивных занятий, </a:t>
            </a:r>
            <a:r>
              <a:rPr lang="ru-RU" sz="1650" dirty="0" smtClean="0"/>
              <a:t>и потенциал ее применения несомненно </a:t>
            </a:r>
            <a:r>
              <a:rPr lang="ru-RU" sz="1650" dirty="0"/>
              <a:t>будет </a:t>
            </a:r>
            <a:r>
              <a:rPr lang="ru-RU" sz="1650" dirty="0" smtClean="0"/>
              <a:t>расти с </a:t>
            </a:r>
            <a:r>
              <a:rPr lang="ru-RU" sz="1650" dirty="0"/>
              <a:t>течением времени, принося все больше пользы в деле сохранения уникальной заповедной природы дельты Волги.</a:t>
            </a:r>
            <a:endParaRPr lang="ru-RU" sz="1650" dirty="0"/>
          </a:p>
        </p:txBody>
      </p:sp>
    </p:spTree>
    <p:extLst>
      <p:ext uri="{BB962C8B-B14F-4D97-AF65-F5344CB8AC3E}">
        <p14:creationId xmlns:p14="http://schemas.microsoft.com/office/powerpoint/2010/main" val="26052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6200000">
            <a:off x="3881095" y="3176485"/>
            <a:ext cx="3831771" cy="369332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Проект вышки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010" y="1059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4010" y="41760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3721" y="1149684"/>
            <a:ext cx="11024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ФГБУ «Астраханский государственный заповедник» благодарит Благотворительный фонд «Красивые дети в красивом мире» </a:t>
            </a:r>
          </a:p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за оказанную поддержку!</a:t>
            </a: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64B26D6-34DA-4209-B5CB-6E3295D6EE10}"/>
              </a:ext>
            </a:extLst>
          </p:cNvPr>
          <p:cNvGrpSpPr/>
          <p:nvPr/>
        </p:nvGrpSpPr>
        <p:grpSpPr>
          <a:xfrm>
            <a:off x="309917" y="2746539"/>
            <a:ext cx="11572165" cy="3278146"/>
            <a:chOff x="194506" y="2833772"/>
            <a:chExt cx="11572165" cy="327814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37506367-59CB-47FB-91F2-3FD32C19A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06" y="3373361"/>
              <a:ext cx="4107836" cy="27385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A28C907A-2D88-4015-BC2A-E1E5B06C4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943" y="3299812"/>
              <a:ext cx="4191728" cy="2794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107DDFA2-19FD-4FC3-94F2-E0A35BC79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757" y="2833772"/>
              <a:ext cx="4189290" cy="27928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935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1742372"/>
            <a:ext cx="568226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/>
              <a:t>В </a:t>
            </a:r>
            <a:r>
              <a:rPr lang="ru-RU" sz="1900" dirty="0"/>
              <a:t>южной части центрального кордона </a:t>
            </a:r>
            <a:r>
              <a:rPr lang="ru-RU" sz="1900" dirty="0" err="1"/>
              <a:t>Дамчикского</a:t>
            </a:r>
            <a:r>
              <a:rPr lang="ru-RU" sz="1900" dirty="0"/>
              <a:t> участка Астраханского заповедника установлена специальная </a:t>
            </a:r>
            <a:r>
              <a:rPr lang="ru-RU" sz="1900" dirty="0" smtClean="0"/>
              <a:t>смотровая вышка</a:t>
            </a:r>
            <a:r>
              <a:rPr lang="ru-RU" sz="1900" dirty="0"/>
              <a:t>. Общий бюджет проекта составил 1 820 000 рублей, в том числе целевое пожертвование Благотворительного Фонда «Красивые дети в красивом мире» - 1 430 000 руб</a:t>
            </a:r>
            <a:r>
              <a:rPr lang="ru-RU" sz="1900" dirty="0" smtClean="0"/>
              <a:t>.  Проект направлен на сохранение уникальной природы дельты Волги и его реализация расширяет </a:t>
            </a:r>
            <a:r>
              <a:rPr lang="ru-RU" sz="1900" dirty="0" smtClean="0"/>
              <a:t>технические </a:t>
            </a:r>
            <a:r>
              <a:rPr lang="ru-RU" sz="1900" dirty="0"/>
              <a:t>возможности для совершенствования природоохранной, научной и эколого-просветительской </a:t>
            </a:r>
            <a:r>
              <a:rPr lang="ru-RU" sz="1900" dirty="0" smtClean="0"/>
              <a:t>деятельности заповедника.</a:t>
            </a:r>
          </a:p>
          <a:p>
            <a:pPr algn="just"/>
            <a:r>
              <a:rPr lang="ru-RU" sz="1900" b="1" dirty="0" smtClean="0"/>
              <a:t>Ввод </a:t>
            </a:r>
            <a:r>
              <a:rPr lang="ru-RU" sz="1900" b="1" dirty="0"/>
              <a:t>объекта в эксплуатацию состоялся в июне 2017 года</a:t>
            </a:r>
            <a:r>
              <a:rPr lang="ru-RU" sz="1900" b="1" dirty="0" smtClean="0"/>
              <a:t>.</a:t>
            </a:r>
            <a:endParaRPr lang="ru-RU" sz="19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1" y="1059620"/>
            <a:ext cx="6182588" cy="45821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44115" y="1059620"/>
            <a:ext cx="3947885" cy="682752"/>
          </a:xfrm>
          <a:prstGeom prst="rect">
            <a:avLst/>
          </a:prstGeom>
          <a:gradFill flip="none" rotWithShape="1">
            <a:gsLst>
              <a:gs pos="0">
                <a:srgbClr val="93E3FF">
                  <a:alpha val="98000"/>
                </a:srgbClr>
              </a:gs>
              <a:gs pos="76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1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ПРОЕКТЕ:</a:t>
            </a:r>
          </a:p>
        </p:txBody>
      </p:sp>
    </p:spTree>
    <p:extLst>
      <p:ext uri="{BB962C8B-B14F-4D97-AF65-F5344CB8AC3E}">
        <p14:creationId xmlns:p14="http://schemas.microsoft.com/office/powerpoint/2010/main" val="32953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40119"/>
            <a:ext cx="3947885" cy="682752"/>
          </a:xfrm>
          <a:prstGeom prst="rect">
            <a:avLst/>
          </a:prstGeom>
          <a:gradFill flip="none" rotWithShape="1">
            <a:gsLst>
              <a:gs pos="0">
                <a:srgbClr val="93E3FF">
                  <a:alpha val="98000"/>
                </a:srgbClr>
              </a:gs>
              <a:gs pos="76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1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494" y="1784124"/>
            <a:ext cx="9836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200" dirty="0"/>
              <a:t>Своевременное обнаружение возгораний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200" dirty="0"/>
              <a:t>Мониторинг территории в целях соблюдения заповедного режима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200" dirty="0"/>
              <a:t>Туры для </a:t>
            </a:r>
            <a:r>
              <a:rPr lang="ru-RU" sz="2200" dirty="0" err="1"/>
              <a:t>бердвотчеров</a:t>
            </a:r>
            <a:r>
              <a:rPr lang="ru-RU" sz="2200" dirty="0"/>
              <a:t> и фотографов – натуралистов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200" dirty="0"/>
              <a:t>Проведение экскурсий для участников детских лагерей и волонтерских школ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200" dirty="0"/>
              <a:t>Проведение «уроков географии/экологии/биологии под открытым небом»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200" dirty="0"/>
              <a:t>Научные исследования с помощью видеокамер и визуального наблюдения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03534" y="3901441"/>
            <a:ext cx="11784932" cy="2492742"/>
            <a:chOff x="272956" y="3924861"/>
            <a:chExt cx="11646088" cy="240836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36"/>
            <a:stretch/>
          </p:blipFill>
          <p:spPr>
            <a:xfrm>
              <a:off x="9107011" y="3954843"/>
              <a:ext cx="2812033" cy="2063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4" r="7696"/>
            <a:stretch/>
          </p:blipFill>
          <p:spPr>
            <a:xfrm>
              <a:off x="272956" y="3924861"/>
              <a:ext cx="2794959" cy="20933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635" y="3954843"/>
              <a:ext cx="2811138" cy="21083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7" t="7798" r="3590"/>
            <a:stretch/>
          </p:blipFill>
          <p:spPr>
            <a:xfrm>
              <a:off x="2470050" y="4303631"/>
              <a:ext cx="2818723" cy="20295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96" r="2382"/>
            <a:stretch/>
          </p:blipFill>
          <p:spPr>
            <a:xfrm>
              <a:off x="7216095" y="4303631"/>
              <a:ext cx="2432649" cy="20295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433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5613" y="1932959"/>
            <a:ext cx="735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Специалистами ООО «Проектно-строительная организация «ГИДРОТЕХНИКА» был подготовлен </a:t>
            </a:r>
            <a:r>
              <a:rPr lang="ru-RU" sz="2000" b="1" dirty="0"/>
              <a:t>проект смотровой вышки</a:t>
            </a:r>
            <a:r>
              <a:rPr lang="ru-RU" sz="2000" dirty="0"/>
              <a:t>, который включает все расчеты и обоснования. Конструкция вышки предусматривает одновременное размещение на смотровой площадке до 12 наблюдателей. Также вышку </a:t>
            </a:r>
            <a:r>
              <a:rPr lang="ru-RU" sz="2000" dirty="0" smtClean="0"/>
              <a:t>планируется оснастить </a:t>
            </a:r>
            <a:r>
              <a:rPr lang="ru-RU" sz="2000" dirty="0"/>
              <a:t>видеокамерой кругового обзора с функцией записи информации.</a:t>
            </a:r>
          </a:p>
          <a:p>
            <a:pPr algn="just"/>
            <a:r>
              <a:rPr lang="ru-RU" sz="2000" dirty="0"/>
              <a:t>Согласно расчетам, приведенным в проектировочной документации на  средства, полученные от фонда, была произведена закупка материалов для строительства вышки: профильная труба различного диаметра, профнастил, винтовые сваи, песок, щебень, цемент и др.</a:t>
            </a: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7" y="1059620"/>
            <a:ext cx="4160062" cy="45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8337" y="5649187"/>
            <a:ext cx="4160062" cy="36933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8338" y="5649187"/>
            <a:ext cx="416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Проект вышки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1888" y="1059620"/>
            <a:ext cx="6230113" cy="682752"/>
          </a:xfrm>
          <a:prstGeom prst="rect">
            <a:avLst/>
          </a:prstGeom>
          <a:gradFill flip="none" rotWithShape="1">
            <a:gsLst>
              <a:gs pos="0">
                <a:srgbClr val="93E3FF">
                  <a:alpha val="98000"/>
                </a:srgbClr>
              </a:gs>
              <a:gs pos="76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1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1. СТРОИТЕЛЬСТВО ВЫШКИ</a:t>
            </a:r>
          </a:p>
        </p:txBody>
      </p:sp>
    </p:spTree>
    <p:extLst>
      <p:ext uri="{BB962C8B-B14F-4D97-AF65-F5344CB8AC3E}">
        <p14:creationId xmlns:p14="http://schemas.microsoft.com/office/powerpoint/2010/main" val="3397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6A31258-AD11-4A61-BB30-318C7D460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/>
          <a:stretch/>
        </p:blipFill>
        <p:spPr>
          <a:xfrm>
            <a:off x="6425739" y="3650960"/>
            <a:ext cx="2693814" cy="1900196"/>
          </a:xfrm>
          <a:prstGeom prst="rect">
            <a:avLst/>
          </a:prstGeom>
        </p:spPr>
      </p:pic>
      <p:pic>
        <p:nvPicPr>
          <p:cNvPr id="1043" name="Picture 19" descr="DSC01841">
            <a:extLst>
              <a:ext uri="{FF2B5EF4-FFF2-40B4-BE49-F238E27FC236}">
                <a16:creationId xmlns:a16="http://schemas.microsoft.com/office/drawing/2014/main" xmlns="" id="{DAE81A66-CEA1-4543-8F62-85C80635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63" y="1142678"/>
            <a:ext cx="2657196" cy="190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2153" y="1069735"/>
            <a:ext cx="32311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500" dirty="0"/>
              <a:t>В феврале-апреле 2017 года подрядчиками ООО «</a:t>
            </a:r>
            <a:r>
              <a:rPr lang="ru-RU" sz="1500" dirty="0" err="1"/>
              <a:t>ЭкоТехноМир</a:t>
            </a:r>
            <a:r>
              <a:rPr lang="ru-RU" sz="1500" dirty="0"/>
              <a:t>», ИП «</a:t>
            </a:r>
            <a:r>
              <a:rPr lang="ru-RU" sz="1500" dirty="0" err="1"/>
              <a:t>Джаналиев</a:t>
            </a:r>
            <a:r>
              <a:rPr lang="ru-RU" sz="1500" dirty="0"/>
              <a:t> Р.Г.» и ООО «Группа компаний «</a:t>
            </a:r>
            <a:r>
              <a:rPr lang="ru-RU" sz="1500" dirty="0" err="1"/>
              <a:t>Сеглемент</a:t>
            </a:r>
            <a:r>
              <a:rPr lang="ru-RU" sz="1500" dirty="0"/>
              <a:t>» были произведены работы по закладке фундамента под сооружение вышки и сварочные работы по изготовлению металлического каркаса вышки.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881" y="3042874"/>
            <a:ext cx="2742950" cy="3693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6200000">
            <a:off x="3881095" y="3176485"/>
            <a:ext cx="3831771" cy="369332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Проект вышки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010" y="1059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 descr="DSC01581">
            <a:extLst>
              <a:ext uri="{FF2B5EF4-FFF2-40B4-BE49-F238E27FC236}">
                <a16:creationId xmlns:a16="http://schemas.microsoft.com/office/drawing/2014/main" xmlns="" id="{EA190D8D-898C-441C-A18E-F70B27279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b="3307"/>
          <a:stretch/>
        </p:blipFill>
        <p:spPr bwMode="auto">
          <a:xfrm>
            <a:off x="134880" y="1142678"/>
            <a:ext cx="2742950" cy="190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DSC01572">
            <a:extLst>
              <a:ext uri="{FF2B5EF4-FFF2-40B4-BE49-F238E27FC236}">
                <a16:creationId xmlns:a16="http://schemas.microsoft.com/office/drawing/2014/main" xmlns="" id="{5F35C1D4-72E1-4E00-9114-6A2B11545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 bwMode="auto">
          <a:xfrm>
            <a:off x="134879" y="3674607"/>
            <a:ext cx="2742801" cy="190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888B84-0C2F-40DD-8F52-0B03CB217BC7}"/>
              </a:ext>
            </a:extLst>
          </p:cNvPr>
          <p:cNvSpPr txBox="1"/>
          <p:nvPr/>
        </p:nvSpPr>
        <p:spPr>
          <a:xfrm>
            <a:off x="2968903" y="3707377"/>
            <a:ext cx="312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500" dirty="0"/>
              <a:t>В апреле 2017 года участники волонтерской полевой школы «Заповедная школа» - волонтеры из различных городов России приняли участие в покраске деталей вышки.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BE2C7B4-F8C7-4B3E-9610-3436F5719724}"/>
              </a:ext>
            </a:extLst>
          </p:cNvPr>
          <p:cNvSpPr txBox="1"/>
          <p:nvPr/>
        </p:nvSpPr>
        <p:spPr>
          <a:xfrm>
            <a:off x="130571" y="3049515"/>
            <a:ext cx="274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Изготовление </a:t>
            </a:r>
            <a:r>
              <a:rPr lang="ru-RU" sz="1300" dirty="0"/>
              <a:t>фундамента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26E5A5-7460-4DDA-AFF2-564905CC1F37}"/>
              </a:ext>
            </a:extLst>
          </p:cNvPr>
          <p:cNvSpPr txBox="1"/>
          <p:nvPr/>
        </p:nvSpPr>
        <p:spPr>
          <a:xfrm>
            <a:off x="9134881" y="1142678"/>
            <a:ext cx="29222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500" dirty="0"/>
              <a:t>В июне 2017 года, после выдерживания технологических сроков по укреплению фундамента, был установлен металлический каркас вышки. </a:t>
            </a:r>
          </a:p>
          <a:p>
            <a:pPr algn="just" fontAlgn="base"/>
            <a:endParaRPr lang="ru-RU" sz="16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EDB81B5-25CC-42A7-BE18-47BF53C91388}"/>
              </a:ext>
            </a:extLst>
          </p:cNvPr>
          <p:cNvSpPr/>
          <p:nvPr/>
        </p:nvSpPr>
        <p:spPr>
          <a:xfrm>
            <a:off x="134730" y="5569856"/>
            <a:ext cx="2742950" cy="3693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768CACE-064E-49DB-BDCC-EB48C01DEE80}"/>
              </a:ext>
            </a:extLst>
          </p:cNvPr>
          <p:cNvSpPr/>
          <p:nvPr/>
        </p:nvSpPr>
        <p:spPr>
          <a:xfrm>
            <a:off x="279372" y="5594307"/>
            <a:ext cx="24453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/>
              <a:t>Покраска деталей волонтерами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84082D9-50CD-45DA-BC0D-6B9348810EA4}"/>
              </a:ext>
            </a:extLst>
          </p:cNvPr>
          <p:cNvSpPr/>
          <p:nvPr/>
        </p:nvSpPr>
        <p:spPr>
          <a:xfrm>
            <a:off x="6425763" y="3055466"/>
            <a:ext cx="2664190" cy="3693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C86AB12-5839-41D7-9583-7C44B16A70E3}"/>
              </a:ext>
            </a:extLst>
          </p:cNvPr>
          <p:cNvSpPr/>
          <p:nvPr/>
        </p:nvSpPr>
        <p:spPr>
          <a:xfrm>
            <a:off x="6418768" y="5569856"/>
            <a:ext cx="2716111" cy="369330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063EE3-53B1-432D-AD48-A235CDC6B996}"/>
              </a:ext>
            </a:extLst>
          </p:cNvPr>
          <p:cNvSpPr txBox="1"/>
          <p:nvPr/>
        </p:nvSpPr>
        <p:spPr>
          <a:xfrm>
            <a:off x="9134880" y="3664097"/>
            <a:ext cx="292223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500" dirty="0"/>
              <a:t>После установки вышки были проведены работы по испытанию её устойчивости, приняты необходимые меры по усилению конструкции, после чего вышка была принята в эксплуатацию.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2511462-FAA2-4EBE-B3F6-7688964110E3}"/>
              </a:ext>
            </a:extLst>
          </p:cNvPr>
          <p:cNvSpPr/>
          <p:nvPr/>
        </p:nvSpPr>
        <p:spPr>
          <a:xfrm>
            <a:off x="6914646" y="3081346"/>
            <a:ext cx="192879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/>
              <a:t>Установка на фундамент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9B40509-00A9-4CF3-97BE-740C1C05BAF9}"/>
              </a:ext>
            </a:extLst>
          </p:cNvPr>
          <p:cNvSpPr/>
          <p:nvPr/>
        </p:nvSpPr>
        <p:spPr>
          <a:xfrm>
            <a:off x="6498317" y="5588763"/>
            <a:ext cx="25051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/>
              <a:t>Вид на вышку с протока Быстрая</a:t>
            </a:r>
          </a:p>
        </p:txBody>
      </p:sp>
    </p:spTree>
    <p:extLst>
      <p:ext uri="{BB962C8B-B14F-4D97-AF65-F5344CB8AC3E}">
        <p14:creationId xmlns:p14="http://schemas.microsoft.com/office/powerpoint/2010/main" val="25173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903" y="1128474"/>
            <a:ext cx="3231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550" dirty="0"/>
              <a:t>Высота вышки составляет 14,1 метров, смотровая площадка размером 4*4 метра располагается на высоте 11,8 м. Одновременно на вышке могут находиться до 12 наблюдателей.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881" y="3042874"/>
            <a:ext cx="2742950" cy="3693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6200000">
            <a:off x="3881095" y="3176485"/>
            <a:ext cx="3831771" cy="369332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Проект вышки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010" y="1059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888B84-0C2F-40DD-8F52-0B03CB217BC7}"/>
              </a:ext>
            </a:extLst>
          </p:cNvPr>
          <p:cNvSpPr txBox="1"/>
          <p:nvPr/>
        </p:nvSpPr>
        <p:spPr>
          <a:xfrm>
            <a:off x="2968903" y="3707377"/>
            <a:ext cx="312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500" dirty="0"/>
              <a:t>Вышка оборудована </a:t>
            </a:r>
            <a:r>
              <a:rPr lang="ru-RU" sz="1500" dirty="0" err="1"/>
              <a:t>информацион</a:t>
            </a:r>
            <a:r>
              <a:rPr lang="ru-RU" sz="1500" dirty="0"/>
              <a:t>-</a:t>
            </a:r>
          </a:p>
          <a:p>
            <a:pPr algn="just" fontAlgn="base"/>
            <a:r>
              <a:rPr lang="ru-RU" sz="1500" dirty="0" err="1"/>
              <a:t>ным</a:t>
            </a:r>
            <a:r>
              <a:rPr lang="ru-RU" sz="1500" dirty="0"/>
              <a:t> стендом, указывающим на её назначение, а также </a:t>
            </a:r>
            <a:r>
              <a:rPr lang="ru-RU" sz="1500" dirty="0" err="1"/>
              <a:t>инфор-мирующим</a:t>
            </a:r>
            <a:r>
              <a:rPr lang="ru-RU" sz="1500" dirty="0"/>
              <a:t> о партнере проекта –</a:t>
            </a:r>
          </a:p>
          <a:p>
            <a:pPr algn="just" fontAlgn="base"/>
            <a:r>
              <a:rPr lang="ru-RU" sz="1500" dirty="0"/>
              <a:t> Благотворительном фонде</a:t>
            </a:r>
          </a:p>
          <a:p>
            <a:pPr algn="just" fontAlgn="base"/>
            <a:r>
              <a:rPr lang="ru-RU" sz="1500" dirty="0"/>
              <a:t>«Красивые дети в красивом мире».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BE2C7B4-F8C7-4B3E-9610-3436F5719724}"/>
              </a:ext>
            </a:extLst>
          </p:cNvPr>
          <p:cNvSpPr txBox="1"/>
          <p:nvPr/>
        </p:nvSpPr>
        <p:spPr>
          <a:xfrm>
            <a:off x="130571" y="3049515"/>
            <a:ext cx="274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Внешний вид вышки</a:t>
            </a:r>
            <a:endParaRPr lang="ru-RU" sz="13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26E5A5-7460-4DDA-AFF2-564905CC1F37}"/>
              </a:ext>
            </a:extLst>
          </p:cNvPr>
          <p:cNvSpPr txBox="1"/>
          <p:nvPr/>
        </p:nvSpPr>
        <p:spPr>
          <a:xfrm>
            <a:off x="9131400" y="1128474"/>
            <a:ext cx="2922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/>
              <a:t>Для более удобного и качественного ведения наблюдений вышка оснащена зрительными трубами </a:t>
            </a:r>
            <a:r>
              <a:rPr lang="ru-RU" sz="1500" dirty="0" err="1"/>
              <a:t>Levenhuk</a:t>
            </a:r>
            <a:r>
              <a:rPr lang="ru-RU" sz="1500" dirty="0"/>
              <a:t> </a:t>
            </a:r>
            <a:r>
              <a:rPr lang="ru-RU" sz="1500" dirty="0" err="1"/>
              <a:t>Blaze</a:t>
            </a:r>
            <a:r>
              <a:rPr lang="ru-RU" sz="1500" dirty="0"/>
              <a:t> 90 и </a:t>
            </a:r>
            <a:r>
              <a:rPr lang="ru-RU" sz="1500" dirty="0" err="1"/>
              <a:t>Levenhuk</a:t>
            </a:r>
            <a:r>
              <a:rPr lang="ru-RU" sz="1500" dirty="0"/>
              <a:t> </a:t>
            </a:r>
            <a:r>
              <a:rPr lang="ru-RU" sz="1500" dirty="0" err="1"/>
              <a:t>Blaze</a:t>
            </a:r>
            <a:r>
              <a:rPr lang="ru-RU" sz="1500" dirty="0"/>
              <a:t>  90 PLUS, позволяющими вести наблюдения в любых погодных условиях.</a:t>
            </a:r>
            <a:endParaRPr lang="ru-RU" sz="16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EDB81B5-25CC-42A7-BE18-47BF53C91388}"/>
              </a:ext>
            </a:extLst>
          </p:cNvPr>
          <p:cNvSpPr/>
          <p:nvPr/>
        </p:nvSpPr>
        <p:spPr>
          <a:xfrm>
            <a:off x="134730" y="5569856"/>
            <a:ext cx="2742950" cy="3693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768CACE-064E-49DB-BDCC-EB48C01DEE80}"/>
              </a:ext>
            </a:extLst>
          </p:cNvPr>
          <p:cNvSpPr/>
          <p:nvPr/>
        </p:nvSpPr>
        <p:spPr>
          <a:xfrm>
            <a:off x="532010" y="5594307"/>
            <a:ext cx="19400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/>
              <a:t>Информационный стенд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84082D9-50CD-45DA-BC0D-6B9348810EA4}"/>
              </a:ext>
            </a:extLst>
          </p:cNvPr>
          <p:cNvSpPr/>
          <p:nvPr/>
        </p:nvSpPr>
        <p:spPr>
          <a:xfrm>
            <a:off x="6425763" y="3055466"/>
            <a:ext cx="2664190" cy="3693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C86AB12-5839-41D7-9583-7C44B16A70E3}"/>
              </a:ext>
            </a:extLst>
          </p:cNvPr>
          <p:cNvSpPr/>
          <p:nvPr/>
        </p:nvSpPr>
        <p:spPr>
          <a:xfrm>
            <a:off x="6418769" y="5569856"/>
            <a:ext cx="2664190" cy="3693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063EE3-53B1-432D-AD48-A235CDC6B996}"/>
              </a:ext>
            </a:extLst>
          </p:cNvPr>
          <p:cNvSpPr txBox="1"/>
          <p:nvPr/>
        </p:nvSpPr>
        <p:spPr>
          <a:xfrm>
            <a:off x="9134880" y="3664097"/>
            <a:ext cx="2922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500" dirty="0"/>
              <a:t>С вышки хорошо доступен обзор крупных объектов в радиусе 11 км, а локализацию дымов от возгораний растительности на сопредельной территории, угрожающих заповеднику, можно определить на расстоянии в пределах 15 км.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A0FEBD-2C64-486F-ADF6-B32A6517F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"/>
          <a:stretch/>
        </p:blipFill>
        <p:spPr>
          <a:xfrm>
            <a:off x="6425763" y="1137967"/>
            <a:ext cx="2657196" cy="19015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1D53F6D-7279-45AA-8F9F-EF96CC1DD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1" y="3728997"/>
            <a:ext cx="2742950" cy="18286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5FB0D3-294E-4486-BA24-D7201871EC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1" y="1129089"/>
            <a:ext cx="2735160" cy="19015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F153A21-A7D1-4347-A8C2-9B53AB2477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/>
          <a:stretch/>
        </p:blipFill>
        <p:spPr>
          <a:xfrm>
            <a:off x="6425763" y="3668378"/>
            <a:ext cx="2664191" cy="188925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5366CEA-0663-478F-80A4-3571DC5D2BC5}"/>
              </a:ext>
            </a:extLst>
          </p:cNvPr>
          <p:cNvSpPr/>
          <p:nvPr/>
        </p:nvSpPr>
        <p:spPr>
          <a:xfrm>
            <a:off x="6879644" y="3081346"/>
            <a:ext cx="173291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/>
              <a:t>Ведение наблюдений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24EB675-C65E-4847-8C03-D31F89DCF07B}"/>
              </a:ext>
            </a:extLst>
          </p:cNvPr>
          <p:cNvSpPr/>
          <p:nvPr/>
        </p:nvSpPr>
        <p:spPr>
          <a:xfrm>
            <a:off x="6500171" y="5611680"/>
            <a:ext cx="250837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/>
              <a:t>Вид на </a:t>
            </a:r>
            <a:r>
              <a:rPr lang="ru-RU" sz="1300" dirty="0" err="1"/>
              <a:t>остепненные</a:t>
            </a:r>
            <a:r>
              <a:rPr lang="ru-RU" sz="1300" dirty="0"/>
              <a:t> ландшафты</a:t>
            </a:r>
          </a:p>
        </p:txBody>
      </p:sp>
    </p:spTree>
    <p:extLst>
      <p:ext uri="{BB962C8B-B14F-4D97-AF65-F5344CB8AC3E}">
        <p14:creationId xmlns:p14="http://schemas.microsoft.com/office/powerpoint/2010/main" val="36136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4393" y="1950715"/>
            <a:ext cx="7355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В природоохранных целях</a:t>
            </a:r>
            <a:r>
              <a:rPr lang="ru-RU" sz="2000" dirty="0"/>
              <a:t> смотровая вышка позволяет своевременно обнаруживать возгорания, как на территории заповедника, так и за его пределами, а также отлично подходит для наблюдения за территорией в целях пресечения нарушений заповедного режима. С вышки очень удобно определять угрозу перехода пожара с сопредельной с заповедником территории, определить место возгорания, что экономит силы и средства на разведку по возгораниям. Кроме того, вышка служит в некотором роде «психологическим охранным объектом», ведь никто не знает, есть на ней наблюдатель или нет, а значит, нарушители остерегаются заезжать на  территорию заповедника.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1888" y="1059620"/>
            <a:ext cx="6230113" cy="682752"/>
          </a:xfrm>
          <a:prstGeom prst="rect">
            <a:avLst/>
          </a:prstGeom>
          <a:gradFill flip="none" rotWithShape="1">
            <a:gsLst>
              <a:gs pos="0">
                <a:srgbClr val="93E3FF">
                  <a:alpha val="98000"/>
                </a:srgbClr>
              </a:gs>
              <a:gs pos="76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1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2. ПРИРОДООХРАННАЯ, НАУЧНАЯ И ОБРАЗОВАТЕЛЬНАЯ ДЕЯТЕЛЬНОСТЬ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C2C810-A6F9-4DA7-A458-245283A88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3" y="3294744"/>
            <a:ext cx="3400516" cy="22670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A89ACB-399A-48DF-BFCD-BF96FF5E8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3" y="1059620"/>
            <a:ext cx="3400515" cy="22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4393" y="1401918"/>
            <a:ext cx="735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В научных целях</a:t>
            </a:r>
            <a:r>
              <a:rPr lang="ru-RU" sz="2000" dirty="0"/>
              <a:t> вышка позволяет проводить наблюдения  за жизнью птиц, кормящихся на </a:t>
            </a:r>
            <a:r>
              <a:rPr lang="ru-RU" sz="2000" dirty="0" err="1"/>
              <a:t>полоях</a:t>
            </a:r>
            <a:r>
              <a:rPr lang="ru-RU" sz="2000" dirty="0"/>
              <a:t> и лугах. Участники экскурсий, семинаров, </a:t>
            </a:r>
            <a:r>
              <a:rPr lang="ru-RU" sz="2000" dirty="0" err="1"/>
              <a:t>эколагерей</a:t>
            </a:r>
            <a:r>
              <a:rPr lang="ru-RU" sz="2000" dirty="0"/>
              <a:t> и других мероприятий, которые проводятся на </a:t>
            </a:r>
            <a:r>
              <a:rPr lang="ru-RU" sz="2000" dirty="0" err="1"/>
              <a:t>Дамчикском</a:t>
            </a:r>
            <a:r>
              <a:rPr lang="ru-RU" sz="2000" dirty="0"/>
              <a:t> участке заповедника, обязательно посещают смотровую вышку для того чтобы получить наглядное представление о строении дельты и особенностях её ландшафта. В программы детских экологических лагерей и волонтерских полевых школ включены занятия по наблюдению за природными объектами с использованием смотровой вышки. Фотографам-натуралистам представилась новая возможность осуществлять съёмку различных ландшафтов дельты Волги с высоты птичьего полета.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F8E1E15-EADB-4611-A229-201FA54F3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1" y="1183909"/>
            <a:ext cx="3400517" cy="2267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2C725A-967C-4210-BB8B-A5180CD769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579334" y="3539695"/>
            <a:ext cx="3400514" cy="22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7146" y="1096428"/>
            <a:ext cx="7355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b="1" dirty="0"/>
              <a:t>В эколого-просветительских целях</a:t>
            </a:r>
            <a:r>
              <a:rPr lang="ru-RU" sz="2000" dirty="0"/>
              <a:t> пожарная смотровая вышка нашла широкое применение – это познавательные экскурсии «С высоты птичьего полета» для всех групп населения, «уроки под открытым небом» для школьников и участников детских полевых школ Астраханского заповедника.</a:t>
            </a:r>
          </a:p>
          <a:p>
            <a:pPr algn="just" fontAlgn="base"/>
            <a:r>
              <a:rPr lang="ru-RU" sz="2000" dirty="0"/>
              <a:t>Для всех посетителей вышки проводятся экскурсии с подробным рассказом о животном и растительном мире заповедника, физико-географической характеристике дельты Волги. В зависимости от сезона года при помощи оптических приборов экскурсанты наблюдают различные растительные сообщества, изучают повадки представителей орнитофауны заповедника. Предусмотрены и интерактивные занятия – определение видов растений с «высоты птичьего полета», распознавание видов птиц, используя специальные карточки – определители, определение птиц по голосу.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196957-A521-40C9-B774-B803BF5BE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1" y="3520706"/>
            <a:ext cx="3400517" cy="22674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52F7D1-B67A-4D87-9178-E0647CEE6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1" y="1183909"/>
            <a:ext cx="3367637" cy="22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849</Words>
  <Application>Microsoft Office PowerPoint</Application>
  <PresentationFormat>Произвольный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ABNR</dc:creator>
  <cp:lastModifiedBy>User</cp:lastModifiedBy>
  <cp:revision>61</cp:revision>
  <dcterms:created xsi:type="dcterms:W3CDTF">2017-01-27T07:21:40Z</dcterms:created>
  <dcterms:modified xsi:type="dcterms:W3CDTF">2018-01-29T13:59:35Z</dcterms:modified>
</cp:coreProperties>
</file>