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3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4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8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7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3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0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6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7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0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DC51-683F-48D5-8B79-2F319A6B62AD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30998-0517-40BB-A8E5-1634BC63A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73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Бакин\Desktop\Грант_ПИХТА\7_Пихта_сиб_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840000" cy="51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56376"/>
            <a:ext cx="8712968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«СОХРАНЕНИЕ ПОПУЛЯЦИИ ФЛАГОВОГО ВИДА ПОДТАЕЖНОГО ЛЕСА –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ПИХТЫ  СИБИРСКОЙ </a:t>
            </a:r>
            <a:r>
              <a:rPr lang="en-US" b="1" dirty="0" smtClean="0">
                <a:effectLst/>
                <a:latin typeface="Times New Roman"/>
                <a:ea typeface="Calibri"/>
                <a:cs typeface="Times New Roman"/>
              </a:rPr>
              <a:t> (</a:t>
            </a:r>
            <a:r>
              <a:rPr lang="en-US" b="1" i="1" dirty="0" err="1" smtClean="0">
                <a:effectLst/>
                <a:latin typeface="Times New Roman"/>
                <a:ea typeface="Calibri"/>
                <a:cs typeface="Times New Roman"/>
              </a:rPr>
              <a:t>Abies</a:t>
            </a:r>
            <a:r>
              <a:rPr lang="en-US" b="1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 smtClean="0">
                <a:effectLst/>
                <a:latin typeface="Times New Roman"/>
                <a:ea typeface="Calibri"/>
                <a:cs typeface="Times New Roman"/>
              </a:rPr>
              <a:t>sibirica</a:t>
            </a:r>
            <a:r>
              <a:rPr lang="en-US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 smtClean="0">
                <a:effectLst/>
                <a:latin typeface="Times New Roman"/>
                <a:ea typeface="Calibri"/>
                <a:cs typeface="Times New Roman"/>
              </a:rPr>
              <a:t>Ledeb</a:t>
            </a:r>
            <a:r>
              <a:rPr lang="en-US" b="1" dirty="0" smtClean="0">
                <a:effectLst/>
                <a:latin typeface="Times New Roman"/>
                <a:ea typeface="Calibri"/>
                <a:cs typeface="Times New Roman"/>
              </a:rPr>
              <a:t>.)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В РАИФСКОМ УЧАСТКЕ ВОЛЖСКО-КАМСКОГО ЗАПОВЕДНИКА»</a:t>
            </a:r>
            <a:endParaRPr lang="ru-RU" sz="16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(«Сохранение пихты сибирской в Волжско-Камском заповеднике»)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66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2448272" cy="100811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 Шишкин. Богатый лог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(Пихтовый лес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реке Каме), 1877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5560640"/>
            <a:ext cx="1954560" cy="67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Современный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вид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Богатый лог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80" y="69915"/>
            <a:ext cx="5760000" cy="328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Бакин\Desktop\Грант_ПИХТА\8_Бог_Лог_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5760000" cy="3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Бакин\Desktop\Грант_ПИХТА\7_Пихта_сиб_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3" y="2060848"/>
            <a:ext cx="2103721" cy="28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2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effectLst/>
                <a:latin typeface="Times New Roman"/>
                <a:ea typeface="Calibri"/>
              </a:rPr>
              <a:t>Цель проекта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: Создание под пологом темнохвойно-широколиственного леса защищённых культур пихты сибирской на территории заповедника</a:t>
            </a:r>
            <a:br>
              <a:rPr lang="ru-RU" sz="2000" dirty="0" smtClean="0">
                <a:effectLst/>
                <a:latin typeface="Times New Roman"/>
                <a:ea typeface="Calibri"/>
              </a:rPr>
            </a:br>
            <a:r>
              <a:rPr lang="ru-RU" sz="2000" dirty="0" smtClean="0">
                <a:effectLst/>
                <a:latin typeface="Times New Roman"/>
                <a:ea typeface="Calibri"/>
              </a:rPr>
              <a:t>и закладка на базе дендрария заповедника питомника для размножения местной пихты.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5184576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/>
                <a:ea typeface="Calibri"/>
                <a:cs typeface="+mj-cs"/>
              </a:rPr>
              <a:t>Суть проблемы</a:t>
            </a:r>
            <a:r>
              <a:rPr lang="ru-RU" sz="2000" b="1" dirty="0" smtClean="0">
                <a:latin typeface="Times New Roman"/>
                <a:ea typeface="Calibri"/>
                <a:cs typeface="+mj-cs"/>
              </a:rPr>
              <a:t>:</a:t>
            </a: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Вид находится на южной границе ареала, характеризуется пониженной экологической устойчивостью в условиях глобального потепления климата;</a:t>
            </a:r>
          </a:p>
          <a:p>
            <a:r>
              <a:rPr lang="ru-RU" sz="2000" dirty="0" smtClean="0">
                <a:latin typeface="Times New Roman"/>
                <a:ea typeface="Calibri"/>
              </a:rPr>
              <a:t>Препятствие спонтанному само-возобновлению вида со стороны лося, имеющего в заповеднике повышенную плотность и уничтожающего подрост;</a:t>
            </a:r>
          </a:p>
          <a:p>
            <a:r>
              <a:rPr lang="ru-RU" sz="2000" dirty="0" smtClean="0">
                <a:latin typeface="Times New Roman"/>
                <a:ea typeface="Calibri"/>
              </a:rPr>
              <a:t>Игнорирование в лесном хозяйстве экологической важности вида, отсутствие практики создания культур пихты</a:t>
            </a:r>
            <a:endParaRPr lang="ru-RU" sz="2000" dirty="0">
              <a:latin typeface="Times New Roman"/>
              <a:ea typeface="Calibri"/>
            </a:endParaRPr>
          </a:p>
        </p:txBody>
      </p:sp>
      <p:pic>
        <p:nvPicPr>
          <p:cNvPr id="4098" name="Picture 2" descr="C:\Users\Бакин\Desktop\Грант_ПИХТА\IMG_20210602_12525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40" y="1340768"/>
            <a:ext cx="302890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0623" y="5873114"/>
            <a:ext cx="3028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Пихта 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I </a:t>
            </a:r>
            <a:r>
              <a:rPr lang="ru-RU" sz="1600" dirty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бонитета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выс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28 м,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диам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ствола 43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см)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3682752" cy="1138138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Предлагаемое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Создание защищённых культур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4752528" cy="18002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8 участков (по 100 кв. м) в соответствующих местообитаниях;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Высадка саженцев пихты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выс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1,0–1,2 м; плотность 10–11 экз./100 кв. м);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Ограждение участков сеткой.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849974"/>
            <a:ext cx="8229600" cy="10830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149080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Размножение пихты: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50112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 семенного материала;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Выращивание сеянцев;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школьного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отделения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доращивания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саженцев;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Бакин\Desktop\Грант_ПИХТА\7_Пихта_сиб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87" y="116632"/>
            <a:ext cx="3214477" cy="563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1670" y="5838363"/>
            <a:ext cx="302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Группа пихты сибирской</a:t>
            </a:r>
            <a:endParaRPr lang="ru-RU" sz="1600" dirty="0">
              <a:solidFill>
                <a:srgbClr val="002060"/>
              </a:solidFill>
              <a:latin typeface="Times New Roman"/>
              <a:ea typeface="Calibri"/>
              <a:cs typeface="+mj-cs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коллекции дендрария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Волжско-Камского заповедника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80520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Этапы проекта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1. </a:t>
            </a:r>
            <a:r>
              <a:rPr lang="ru-RU" sz="2000" u="sng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Подготовительный этап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 выбор </a:t>
            </a:r>
            <a:r>
              <a:rPr lang="ru-RU" sz="2000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экотопов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для закладки культур пихты сибирской; приобретение материалов для огораживания площадок; начало съемки фильма о </a:t>
            </a:r>
            <a:r>
              <a:rPr lang="ru-RU" sz="2000" dirty="0" err="1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Раифском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лесе и проекте – июнь–август 2022 г.;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2. </a:t>
            </a:r>
            <a:r>
              <a:rPr lang="ru-RU" sz="2000" u="sng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Начальный этап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 закладка первых культур (3 площадки); сбор семенного материала; начало осуществления коммуникационного плана проекта – сентябрь–октябрь 2022 г.;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3. </a:t>
            </a:r>
            <a:r>
              <a:rPr lang="ru-RU" sz="2000" u="sng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Основной этап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 создание культур на 5 площадках; сбор семенного материала; закладка на базе дендрария заповедника питомника – май–октябрь 2023 г.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4. </a:t>
            </a:r>
            <a:r>
              <a:rPr lang="ru-RU" sz="2000" u="sng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Заключительный этап</a:t>
            </a:r>
            <a:r>
              <a:rPr lang="ru-RU" sz="200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: закладка в питомнике школьного отделения пихты сибирской – май 2024 г.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692696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Подрост пихты сибирской</a:t>
            </a:r>
            <a:endParaRPr lang="ru-RU" sz="1600" dirty="0" smtClean="0">
              <a:solidFill>
                <a:srgbClr val="002060"/>
              </a:solidFill>
              <a:latin typeface="Times New Roman"/>
              <a:ea typeface="Calibri"/>
              <a:cs typeface="+mj-cs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+mj-cs"/>
              </a:rPr>
              <a:t>обеденный лосем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Бакин\Desktop\Грант_ПИХТА\пихты кв. 32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4046"/>
            <a:ext cx="2448000" cy="23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9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648072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 к концу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79208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дендрарии заповедника специализированного отделения питомника для разведения пихты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сибирской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90872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Закладка 8 участков защищённых культур пихты сибирской,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как генетических резерватов местной популяции;</a:t>
            </a:r>
            <a:endParaRPr lang="ru-RU" dirty="0"/>
          </a:p>
        </p:txBody>
      </p:sp>
      <p:pic>
        <p:nvPicPr>
          <p:cNvPr id="1026" name="Picture 2" descr="C:\Users\Бакин\Desktop\Грант_ПИХТА\7_Пихта_сиб_3а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88" y="2636912"/>
            <a:ext cx="5220000" cy="39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4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138994" cy="418058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Коммуникационная поддержка проекта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92696"/>
            <a:ext cx="8064896" cy="16561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внимания широких слоев населения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работников лесного хозяйства 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проблеме сохранения биоразнообразия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лесов региона и пихты сибирской, как наиболее уязвимого вида; пропаганда природоохранной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деятельности Волжско-Камского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заповедника.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Охват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аудитории – порядка 50 тыс. человек разных социальных групп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39552" y="2708920"/>
            <a:ext cx="8136904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Короткометражный фильм (15 мин.) 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Раифском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лесе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выполнении проекта;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фоторабот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Музее естественной истории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Татарстана;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Специальные экскурсии по теме проекта в дендрарии заповедника;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Использование проекта на занятиях с учащимися подшефной школы;  доклады учащихся по теме проекта 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научно-практической экологической конференции школьников им. А. П.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Мариновича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Использование проекта 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занятиях и при выполнении курсовых работ во время полевой практики в заповеднике студентов профильных вузов;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Семинар «Рост и развитие хвойных растений в природе и культуре»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работы Совета ботанических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садов и дендрариев Поволжья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Урала;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Написание методического пособия «Восстановление пихты сибирской в Лесном Заволжье»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1628800"/>
            <a:ext cx="2746648" cy="324036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Бакин\Desktop\Грант_ПИХТА\Пихта кв 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452583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482</Words>
  <Application>Microsoft Office PowerPoint</Application>
  <PresentationFormat>Экран (4:3)</PresentationFormat>
  <Paragraphs>51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И. Шишкин. Богатый лог (Пихтовый лес  на реке Каме), 1877</vt:lpstr>
      <vt:lpstr>Цель проекта: Создание под пологом темнохвойно-широколиственного леса защищённых культур пихты сибирской на территории заповедника и закладка на базе дендрария заповедника питомника для размножения местной пихты.</vt:lpstr>
      <vt:lpstr>Предлагаемое решение:  Создание защищённых культур:</vt:lpstr>
      <vt:lpstr>Презентация PowerPoint</vt:lpstr>
      <vt:lpstr>Ожидаемые результаты к концу проекта:</vt:lpstr>
      <vt:lpstr>Коммуникационная поддержка проекта: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Бакин</dc:creator>
  <cp:lastModifiedBy>Бакин</cp:lastModifiedBy>
  <cp:revision>25</cp:revision>
  <dcterms:created xsi:type="dcterms:W3CDTF">2021-12-08T12:17:14Z</dcterms:created>
  <dcterms:modified xsi:type="dcterms:W3CDTF">2021-12-09T07:10:33Z</dcterms:modified>
</cp:coreProperties>
</file>