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1"/>
  </p:notesMasterIdLst>
  <p:sldIdLst>
    <p:sldId id="256" r:id="rId2"/>
    <p:sldId id="272" r:id="rId3"/>
    <p:sldId id="282" r:id="rId4"/>
    <p:sldId id="258" r:id="rId5"/>
    <p:sldId id="290" r:id="rId6"/>
    <p:sldId id="289" r:id="rId7"/>
    <p:sldId id="286" r:id="rId8"/>
    <p:sldId id="273" r:id="rId9"/>
    <p:sldId id="283" r:id="rId10"/>
    <p:sldId id="275" r:id="rId11"/>
    <p:sldId id="284" r:id="rId12"/>
    <p:sldId id="281" r:id="rId13"/>
    <p:sldId id="274" r:id="rId14"/>
    <p:sldId id="285" r:id="rId15"/>
    <p:sldId id="287" r:id="rId16"/>
    <p:sldId id="291" r:id="rId17"/>
    <p:sldId id="292" r:id="rId18"/>
    <p:sldId id="293" r:id="rId19"/>
    <p:sldId id="271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FF"/>
    <a:srgbClr val="FFFF99"/>
    <a:srgbClr val="FFCC66"/>
    <a:srgbClr val="FF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9" autoAdjust="0"/>
    <p:restoredTop sz="96444" autoAdjust="0"/>
  </p:normalViewPr>
  <p:slideViewPr>
    <p:cSldViewPr>
      <p:cViewPr varScale="1">
        <p:scale>
          <a:sx n="110" d="100"/>
          <a:sy n="110" d="100"/>
        </p:scale>
        <p:origin x="13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Распределение преобладающего типа растительности, в % от общей площади ООПТ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Площадь. га</c:v>
                </c:pt>
              </c:strCache>
            </c:strRef>
          </c:tx>
          <c:dPt>
            <c:idx val="2"/>
            <c:bubble3D val="0"/>
            <c:spPr>
              <a:scene3d>
                <a:camera prst="orthographicFront"/>
                <a:lightRig rig="threePt" dir="t"/>
              </a:scene3d>
              <a:sp3d prstMaterial="plastic"/>
            </c:spPr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Кедровники</c:v>
                </c:pt>
                <c:pt idx="1">
                  <c:v>Ельники</c:v>
                </c:pt>
                <c:pt idx="2">
                  <c:v>Лиственниники</c:v>
                </c:pt>
                <c:pt idx="3">
                  <c:v>Дубняки</c:v>
                </c:pt>
                <c:pt idx="4">
                  <c:v>Ясеневники</c:v>
                </c:pt>
                <c:pt idx="5">
                  <c:v>Желтоберезняки</c:v>
                </c:pt>
                <c:pt idx="6">
                  <c:v>Липняки</c:v>
                </c:pt>
                <c:pt idx="7">
                  <c:v>Белоберезняки</c:v>
                </c:pt>
                <c:pt idx="8">
                  <c:v>Осинники</c:v>
                </c:pt>
                <c:pt idx="9">
                  <c:v>Тополевники</c:v>
                </c:pt>
                <c:pt idx="10">
                  <c:v>Ивняки</c:v>
                </c:pt>
                <c:pt idx="11">
                  <c:v>Ивняки</c:v>
                </c:pt>
                <c:pt idx="12">
                  <c:v>Ольшанники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7.9</c:v>
                </c:pt>
                <c:pt idx="1">
                  <c:v>7.7</c:v>
                </c:pt>
                <c:pt idx="2">
                  <c:v>11.9</c:v>
                </c:pt>
                <c:pt idx="3">
                  <c:v>6.7</c:v>
                </c:pt>
                <c:pt idx="4">
                  <c:v>0.3</c:v>
                </c:pt>
                <c:pt idx="5">
                  <c:v>5.0999999999999996</c:v>
                </c:pt>
                <c:pt idx="6">
                  <c:v>2.1</c:v>
                </c:pt>
                <c:pt idx="7">
                  <c:v>11</c:v>
                </c:pt>
                <c:pt idx="8">
                  <c:v>3.6</c:v>
                </c:pt>
                <c:pt idx="9">
                  <c:v>0.2</c:v>
                </c:pt>
                <c:pt idx="10">
                  <c:v>0.5</c:v>
                </c:pt>
                <c:pt idx="11">
                  <c:v>0.5</c:v>
                </c:pt>
                <c:pt idx="12">
                  <c:v>2.7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 prstMaterial="matte"/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пожаров, зафиксированных на территории ФГБУ "Государственный заповедник "Бастак"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5</c:v>
                </c:pt>
                <c:pt idx="3">
                  <c:v>8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2020880"/>
        <c:axId val="272022000"/>
      </c:barChart>
      <c:catAx>
        <c:axId val="272020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ru-RU" b="1"/>
                  <a:t>Год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72022000"/>
        <c:crosses val="autoZero"/>
        <c:auto val="1"/>
        <c:lblAlgn val="ctr"/>
        <c:lblOffset val="100"/>
        <c:noMultiLvlLbl val="0"/>
      </c:catAx>
      <c:valAx>
        <c:axId val="272022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ru-RU" b="1"/>
                  <a:t>Количество зафиксированных пожаров</a:t>
                </a:r>
              </a:p>
            </c:rich>
          </c:tx>
          <c:layout>
            <c:manualLayout>
              <c:xMode val="edge"/>
              <c:yMode val="edge"/>
              <c:x val="9.5334752595057012E-3"/>
              <c:y val="0.168658468958324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720208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 w="28575">
      <a:solidFill>
        <a:schemeClr val="accent3">
          <a:lumMod val="50000"/>
        </a:schemeClr>
      </a:solidFill>
    </a:ln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Площадь земель, пройденная пожарами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Лесная часть, га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145.9</c:v>
                </c:pt>
                <c:pt idx="3">
                  <c:v>552</c:v>
                </c:pt>
                <c:pt idx="4">
                  <c:v>45.6</c:v>
                </c:pt>
                <c:pt idx="5">
                  <c:v>35.200000000000003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Нелесная часть, га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130</c:v>
                </c:pt>
                <c:pt idx="1">
                  <c:v>5966</c:v>
                </c:pt>
                <c:pt idx="2">
                  <c:v>6533.3</c:v>
                </c:pt>
                <c:pt idx="3">
                  <c:v>5064</c:v>
                </c:pt>
                <c:pt idx="4">
                  <c:v>6347.9</c:v>
                </c:pt>
                <c:pt idx="5">
                  <c:v>1919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289024"/>
        <c:axId val="301289584"/>
      </c:barChart>
      <c:catAx>
        <c:axId val="301289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/>
                  <a:t>Год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01289584"/>
        <c:crosses val="autoZero"/>
        <c:auto val="1"/>
        <c:lblAlgn val="ctr"/>
        <c:lblOffset val="100"/>
        <c:noMultiLvlLbl val="0"/>
      </c:catAx>
      <c:valAx>
        <c:axId val="301289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/>
                  <a:t>Площадь, пройденная пожаром, га</a:t>
                </a:r>
              </a:p>
            </c:rich>
          </c:tx>
          <c:layout>
            <c:manualLayout>
              <c:xMode val="edge"/>
              <c:yMode val="edge"/>
              <c:x val="1.1802782886427375E-2"/>
              <c:y val="0.120641732283464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012890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 w="28575">
      <a:solidFill>
        <a:schemeClr val="accent3">
          <a:lumMod val="50000"/>
        </a:schemeClr>
      </a:solidFill>
    </a:ln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641E3-72B5-4ADA-AFED-1641706EF5F1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33C54-4DB9-4F17-BCDC-4D81F1B05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3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33C54-4DB9-4F17-BCDC-4D81F1B05F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86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8538-8A2E-4C5C-9EAE-D0B3DA224B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6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609-4B40-4EFD-88FC-F1F77F91D1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5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E2392-A663-416A-A54E-CCA144046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7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DF96-CA1C-480E-B14B-7466010B98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79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B607-BF53-4406-B286-6C38B3B9E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6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BDAF-512B-4E06-A0C8-760C08E78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377D-403D-4233-AF8C-9308AFE28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94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6658-04C1-4114-800F-224D9925E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92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5208-7978-4184-B51A-CBD57D326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97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7EC5-BB2E-4E49-A93A-2EC06777A2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01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2EEC-A4F2-49F5-9B7D-A3BCD76626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33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A992-3CEF-41AE-8ED0-853478E11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04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6899" y="1124"/>
            <a:ext cx="8279466" cy="119675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КОНКУРС ГРАНТОВ ДЛЯ </a:t>
            </a:r>
            <a:r>
              <a:rPr lang="ru-RU" sz="1600" b="1" i="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ООПТ</a:t>
            </a:r>
            <a:r>
              <a:rPr lang="ru-RU" sz="1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br>
              <a:rPr lang="ru-RU" sz="1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sz="1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«СОХРАНЯЯ ЛЕС, СОХРАНЯЕМ КЛИМАТ»</a:t>
            </a:r>
            <a:br>
              <a:rPr lang="ru-RU" sz="1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sz="1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НОМИНАЦИЯ </a:t>
            </a:r>
            <a:br>
              <a:rPr lang="ru-RU" sz="1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sz="1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«НЕТ ЛЕСНЫМ ПОЖАРАМ: ПРОЩЕ ПРЕДОТВРАТИТЬ, ЧЕМ ВОССТАНОВИТЬ»</a:t>
            </a:r>
            <a:endParaRPr lang="ru-RU" sz="1800" b="1" i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902170" y="2211067"/>
            <a:ext cx="8277100" cy="20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accent3">
                <a:lumMod val="40000"/>
                <a:lumOff val="6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ФЕДЕРАЛЬНОЕ ГОСУДАРСТВЕННОЕ БЮДЖЕТНОЕ УЧРЕЖДЕНИЕ </a:t>
            </a:r>
          </a:p>
          <a:p>
            <a:pPr algn="ctr">
              <a:spcBef>
                <a:spcPct val="20000"/>
              </a:spcBef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«ГОСУДАРСТВЕННЫЙ ПРИРОДНЫЙ ЗАПОВЕДНИК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«БАСТАК»</a:t>
            </a: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Внедрение цифровой системы видеонаблюдения за лесными пожарами «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Лесохранитель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 </a:t>
            </a:r>
            <a:endParaRPr lang="ru-RU" sz="32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55" y="1268760"/>
            <a:ext cx="917424" cy="916164"/>
          </a:xfrm>
          <a:prstGeom prst="rect">
            <a:avLst/>
          </a:prstGeom>
        </p:spPr>
      </p:pic>
      <p:pic>
        <p:nvPicPr>
          <p:cNvPr id="2" name="Picture 2" descr="D:\Фото и видео\Фотографии сотрудников заповедника Бастак\Александрова Анастасия Михайловна\Установка метеостанции и сбор снега 27.01.2021\IMG_20210127_1206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55" y="4293097"/>
            <a:ext cx="2515725" cy="18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и видео\Фотографии сотрудников заповедника Бастак\Александрова Анастасия Михайловна\Установка метеостанции и сбор снега 27.01.2021\IMG_20210127_1208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3095"/>
            <a:ext cx="2515727" cy="188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 и видео\Фотографии сотрудников заповедника Бастак\Александрова Анастасия Михайловна\Фенологические наблюдения 14.12.2020\IMG_20201214_1324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7"/>
            <a:ext cx="2515725" cy="18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9815" y="6309320"/>
            <a:ext cx="2733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Еврейская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автономная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область</a:t>
            </a:r>
            <a:endParaRPr lang="ru-RU" sz="1400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\Desktop\картографический материал\зона 2.jpg"/>
          <p:cNvPicPr>
            <a:picLocks noChangeAspect="1" noChangeArrowheads="1"/>
          </p:cNvPicPr>
          <p:nvPr/>
        </p:nvPicPr>
        <p:blipFill>
          <a:blip r:embed="rId2" cstate="print"/>
          <a:srcRect l="2753" r="5574" b="3099"/>
          <a:stretch>
            <a:fillRect/>
          </a:stretch>
        </p:blipFill>
        <p:spPr bwMode="auto">
          <a:xfrm>
            <a:off x="1006596" y="3344855"/>
            <a:ext cx="3912134" cy="266429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3074" name="Picture 2" descr="C:\Users\I\Desktop\картографический материал\зо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3762" y="1832687"/>
            <a:ext cx="3752615" cy="4176464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4739" y="6021288"/>
            <a:ext cx="375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Южная часть кластера «Центральный»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88340" y="6021288"/>
            <a:ext cx="3912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Территория кластерного участка «Забеловский»</a:t>
            </a:r>
            <a:endParaRPr lang="ru-RU" sz="20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06596" y="65714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НАИБОЛЕЕ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ГОРИМЫЕ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РАЙОНЫ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ООПТ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5802" y="1118808"/>
            <a:ext cx="394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Несмотря на то, что </a:t>
            </a:r>
            <a:r>
              <a:rPr lang="ru-RU" sz="2000" b="1" dirty="0" smtClean="0">
                <a:solidFill>
                  <a:srgbClr val="FF0000"/>
                </a:solidFill>
              </a:rPr>
              <a:t>переход огня возможен со всех сторон заповедника</a:t>
            </a:r>
            <a:r>
              <a:rPr lang="ru-RU" sz="2000" dirty="0" smtClean="0"/>
              <a:t>, выделяются </a:t>
            </a:r>
            <a:r>
              <a:rPr lang="ru-RU" sz="2000" b="1" dirty="0" smtClean="0">
                <a:solidFill>
                  <a:srgbClr val="FF0000"/>
                </a:solidFill>
              </a:rPr>
              <a:t>наиболее </a:t>
            </a:r>
            <a:r>
              <a:rPr lang="ru-RU" sz="2000" b="1" dirty="0" err="1" smtClean="0">
                <a:solidFill>
                  <a:srgbClr val="FF0000"/>
                </a:solidFill>
              </a:rPr>
              <a:t>горимые</a:t>
            </a:r>
            <a:r>
              <a:rPr lang="ru-RU" sz="2000" b="1" dirty="0" smtClean="0">
                <a:solidFill>
                  <a:srgbClr val="FF0000"/>
                </a:solidFill>
              </a:rPr>
              <a:t> районы </a:t>
            </a:r>
            <a:r>
              <a:rPr lang="ru-RU" sz="2000" b="1" dirty="0" err="1" smtClean="0">
                <a:solidFill>
                  <a:srgbClr val="FF0000"/>
                </a:solidFill>
              </a:rPr>
              <a:t>ООПТ</a:t>
            </a:r>
            <a:r>
              <a:rPr lang="ru-RU" sz="2000" b="1" dirty="0" smtClean="0">
                <a:solidFill>
                  <a:srgbClr val="FF0000"/>
                </a:solidFill>
              </a:rPr>
              <a:t>: территория кластерного участка «Забеловский» и южная часть участка «Центральный»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10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06596" y="65714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МОНИТОРИНГ ЛЕСНЫХ ПОЖАРОВ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013754" y="1340769"/>
            <a:ext cx="7950734" cy="1944215"/>
          </a:xfrm>
          <a:ln w="28575"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лесных пожаров на территории заповедника «Бастак» осуществляется тремя способами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Авиапатрулирование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Автомобильное патрулирование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(спутниковый) мониторинг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10"/>
          <p:cNvSpPr>
            <a:spLocks noGrp="1"/>
          </p:cNvSpPr>
          <p:nvPr>
            <p:ph sz="half" idx="1"/>
          </p:nvPr>
        </p:nvSpPr>
        <p:spPr>
          <a:xfrm>
            <a:off x="1013754" y="3402418"/>
            <a:ext cx="7950734" cy="1682766"/>
          </a:xfrm>
          <a:ln w="28575"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Дальневосточного федерального округа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спутниковому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мониторингу информация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термоточках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только после 14:00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не позволяет владеть достаточно полной информацией для принятия своевременных решений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7601" y="5229200"/>
            <a:ext cx="7957892" cy="1015663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000" b="1" i="1" dirty="0">
                <a:cs typeface="Times New Roman" panose="02020603050405020304" pitchFamily="18" charset="0"/>
              </a:rPr>
              <a:t>Потеря 5-6 часов на обнаружение и ликвидацию возгорания приводит к увеличению маленького пожара до состояния многокилометровой кромки.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11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91194" y="1628800"/>
            <a:ext cx="392753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smtClean="0"/>
              <a:t>Разработанная цифровая система видеонаблюдения «</a:t>
            </a:r>
            <a:r>
              <a:rPr lang="ru-RU" sz="2000" dirty="0" err="1" smtClean="0"/>
              <a:t>Лесохранитель</a:t>
            </a:r>
            <a:r>
              <a:rPr lang="ru-RU" sz="2000" dirty="0" smtClean="0"/>
              <a:t>» - единый комплекс, который состоит из: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цифровых камер видеонаблюдения;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серверов;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программного обеспечения;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геоинформационной системы;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средств безопасности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каналов передачи данных </a:t>
            </a:r>
            <a:endParaRPr lang="ru-RU" sz="2000" dirty="0"/>
          </a:p>
        </p:txBody>
      </p:sp>
      <p:pic>
        <p:nvPicPr>
          <p:cNvPr id="4098" name="Picture 2" descr="C:\Users\I\Desktop\Новый рисунок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9219" y="1880827"/>
            <a:ext cx="4155269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06596" y="657143"/>
            <a:ext cx="80915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МОНИТОРИНГ ЛЕСНЫХ ПОЖАРОВ С ПОМОЩЬЮ СИСТЕМЫ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ЛЕСОХРАНИТЕЛЬ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6596" y="5229200"/>
            <a:ext cx="7957892" cy="1323439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i="1" dirty="0"/>
              <a:t>Данная система позволяет обнаружить даже маленькое задымление на расстоянии до 20 км. Обнаружив дым, они оперативно фиксируют и передают координаты возгорания оперативным дежурным заповедника.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12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006596" y="1628800"/>
            <a:ext cx="8025705" cy="1015663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Система «</a:t>
            </a:r>
            <a:r>
              <a:rPr lang="ru-RU" sz="2000" dirty="0" err="1" smtClean="0"/>
              <a:t>Лесохранитель</a:t>
            </a:r>
            <a:r>
              <a:rPr lang="ru-RU" sz="2000" dirty="0" smtClean="0"/>
              <a:t>» широко </a:t>
            </a:r>
            <a:r>
              <a:rPr lang="ru-RU" sz="2000" b="1" dirty="0" smtClean="0">
                <a:solidFill>
                  <a:srgbClr val="FF0000"/>
                </a:solidFill>
              </a:rPr>
              <a:t>применяется более чем в 50 регионах России</a:t>
            </a:r>
            <a:r>
              <a:rPr lang="ru-RU" sz="2000" dirty="0" smtClean="0"/>
              <a:t>. Применение данной системы неоднократно доказало свою эффективность. </a:t>
            </a:r>
            <a:endParaRPr lang="ru-RU" sz="2000" dirty="0"/>
          </a:p>
        </p:txBody>
      </p:sp>
      <p:pic>
        <p:nvPicPr>
          <p:cNvPr id="5122" name="Picture 2" descr="C:\Users\I\Downloads\20200601-01.png"/>
          <p:cNvPicPr>
            <a:picLocks noChangeAspect="1" noChangeArrowheads="1"/>
          </p:cNvPicPr>
          <p:nvPr/>
        </p:nvPicPr>
        <p:blipFill>
          <a:blip r:embed="rId2" cstate="print"/>
          <a:srcRect l="3024" t="8960"/>
          <a:stretch>
            <a:fillRect/>
          </a:stretch>
        </p:blipFill>
        <p:spPr bwMode="auto">
          <a:xfrm>
            <a:off x="1331640" y="2780928"/>
            <a:ext cx="6912768" cy="3650416"/>
          </a:xfrm>
          <a:prstGeom prst="rect">
            <a:avLst/>
          </a:prstGeom>
          <a:noFill/>
        </p:spPr>
      </p:pic>
      <p:pic>
        <p:nvPicPr>
          <p:cNvPr id="8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06596" y="657143"/>
            <a:ext cx="80915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МОНИТОРИНГ ЛЕСНЫХ ПОЖАРОВ С ПОМОЩЬЮ СИСТЕМЫ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ЛЕСОХРАНИТЕЛЬ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13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78954" y="1833197"/>
            <a:ext cx="7957892" cy="70788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 помощью ООО «</a:t>
            </a:r>
            <a:r>
              <a:rPr lang="ru-RU" sz="2000" dirty="0" err="1" smtClean="0"/>
              <a:t>Формоза</a:t>
            </a:r>
            <a:r>
              <a:rPr lang="ru-RU" sz="2000" dirty="0" smtClean="0"/>
              <a:t>-Софт» </a:t>
            </a:r>
            <a:r>
              <a:rPr lang="ru-RU" sz="2000" b="1" dirty="0" smtClean="0">
                <a:solidFill>
                  <a:srgbClr val="FF0000"/>
                </a:solidFill>
              </a:rPr>
              <a:t>определены три вышки сотовой связи</a:t>
            </a:r>
            <a:r>
              <a:rPr lang="ru-RU" sz="2000" dirty="0" smtClean="0"/>
              <a:t> расположенные вблизи территории заповедника «Бастак». </a:t>
            </a:r>
            <a:endParaRPr lang="ru-RU" sz="2000" dirty="0"/>
          </a:p>
        </p:txBody>
      </p:sp>
      <p:pic>
        <p:nvPicPr>
          <p:cNvPr id="5123" name="Picture 3" descr="C:\Users\I\Desktop\картографический материал\Центральный кластер.jpg"/>
          <p:cNvPicPr>
            <a:picLocks noChangeAspect="1" noChangeArrowheads="1"/>
          </p:cNvPicPr>
          <p:nvPr/>
        </p:nvPicPr>
        <p:blipFill rotWithShape="1">
          <a:blip r:embed="rId2" cstate="print"/>
          <a:srcRect r="6676"/>
          <a:stretch/>
        </p:blipFill>
        <p:spPr bwMode="auto">
          <a:xfrm>
            <a:off x="978954" y="2852936"/>
            <a:ext cx="2690333" cy="366473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5124" name="Picture 4" descr="C:\Users\I\Desktop\картографический материал\Забеловский кластер.jpg"/>
          <p:cNvPicPr>
            <a:picLocks noChangeAspect="1" noChangeArrowheads="1"/>
          </p:cNvPicPr>
          <p:nvPr/>
        </p:nvPicPr>
        <p:blipFill rotWithShape="1">
          <a:blip r:embed="rId3" cstate="print"/>
          <a:srcRect l="2973"/>
          <a:stretch/>
        </p:blipFill>
        <p:spPr bwMode="auto">
          <a:xfrm>
            <a:off x="3787802" y="2852936"/>
            <a:ext cx="5161935" cy="366473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06596" y="657143"/>
            <a:ext cx="80915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МОНИТОРИНГ ЛЕСНЫХ ПОЖАРОВ С ПОМОЩЬЮ СИСТЕМЫ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ЛЕСОХРАНИТЕЛЬ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14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006596" y="1720014"/>
            <a:ext cx="7957892" cy="92333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/>
              <a:t>Преимущество использования данной системы </a:t>
            </a:r>
            <a:r>
              <a:rPr lang="ru-RU" sz="1800" dirty="0" smtClean="0"/>
              <a:t>– своевременное получение актуальных данных о возгорании, в том числе на сопредельных </a:t>
            </a:r>
            <a:r>
              <a:rPr lang="ru-RU" sz="1800" dirty="0" smtClean="0"/>
              <a:t>территориях, </a:t>
            </a:r>
            <a:r>
              <a:rPr lang="ru-RU" sz="1800" dirty="0" smtClean="0"/>
              <a:t>для предупреждения перехода огня на территорию ООПТ.</a:t>
            </a:r>
            <a:endParaRPr lang="ru-RU" sz="1800" dirty="0"/>
          </a:p>
        </p:txBody>
      </p:sp>
      <p:pic>
        <p:nvPicPr>
          <p:cNvPr id="8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06596" y="657143"/>
            <a:ext cx="80915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ПОКАЗАТЕЛИ УСПЕХА СИСТЕМЫ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ЛЕСОХРАНИТЕЛЬ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006596" y="2780928"/>
            <a:ext cx="7957892" cy="92333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FF0000"/>
                </a:solidFill>
              </a:rPr>
              <a:t>Оперативное обнаружение возгораний</a:t>
            </a:r>
            <a:r>
              <a:rPr lang="ru-RU" sz="1800" dirty="0" smtClean="0"/>
              <a:t>, угрожающих территории заповедника «Бастак» </a:t>
            </a:r>
            <a:r>
              <a:rPr lang="ru-RU" sz="1800" b="1" dirty="0" smtClean="0">
                <a:solidFill>
                  <a:srgbClr val="FF0000"/>
                </a:solidFill>
              </a:rPr>
              <a:t>сократит количество возгораний</a:t>
            </a:r>
            <a:r>
              <a:rPr lang="ru-RU" sz="1800" dirty="0" smtClean="0"/>
              <a:t> на особо охраняемой природной территории </a:t>
            </a:r>
            <a:r>
              <a:rPr lang="ru-RU" sz="1800" b="1" dirty="0" smtClean="0">
                <a:solidFill>
                  <a:srgbClr val="FF0000"/>
                </a:solidFill>
              </a:rPr>
              <a:t>на 25%.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006596" y="3861048"/>
            <a:ext cx="7957892" cy="1200329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Снижение возгораний на данных территориях </a:t>
            </a:r>
            <a:r>
              <a:rPr lang="ru-RU" sz="1800" b="1" dirty="0" smtClean="0">
                <a:solidFill>
                  <a:srgbClr val="FF0000"/>
                </a:solidFill>
              </a:rPr>
              <a:t>предотвратит гибель редких видов растений и животных</a:t>
            </a:r>
            <a:r>
              <a:rPr lang="ru-RU" sz="1800" dirty="0" smtClean="0"/>
              <a:t>, занесенных в Красную книгу РФ и </a:t>
            </a:r>
            <a:r>
              <a:rPr lang="ru-RU" sz="1800" dirty="0" err="1" smtClean="0"/>
              <a:t>ЕАО</a:t>
            </a:r>
            <a:r>
              <a:rPr lang="ru-RU" sz="1800" dirty="0" smtClean="0"/>
              <a:t>, </a:t>
            </a:r>
            <a:r>
              <a:rPr lang="ru-RU" sz="1800" b="1" dirty="0" smtClean="0">
                <a:solidFill>
                  <a:srgbClr val="FF0000"/>
                </a:solidFill>
              </a:rPr>
              <a:t>а также уничтожение наиболее ценных и значимых лесных формаций</a:t>
            </a:r>
            <a:r>
              <a:rPr lang="ru-RU" sz="1800" dirty="0" smtClean="0"/>
              <a:t> заповедника «Бастак».</a:t>
            </a:r>
            <a:endParaRPr lang="ru-RU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15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ОСВЕЩЕНИЕ ПРОЕКТА В СМИ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16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4294" y="836712"/>
            <a:ext cx="79701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Сотрудники заповедника «Бастак» активно </a:t>
            </a:r>
            <a:r>
              <a:rPr lang="ru-RU" sz="2000" dirty="0" smtClean="0"/>
              <a:t>сотрудничают </a:t>
            </a:r>
            <a:r>
              <a:rPr lang="ru-RU" sz="2000" dirty="0"/>
              <a:t>с региональными СМИ для освещения эколого-просветительских и охранных мероприятий. Регулярно выходят теле-радио новостные сюжеты.</a:t>
            </a:r>
          </a:p>
          <a:p>
            <a:r>
              <a:rPr lang="ru-RU" sz="2000" dirty="0"/>
              <a:t>Также, на сайте и </a:t>
            </a:r>
            <a:r>
              <a:rPr lang="ru-RU" sz="2000" dirty="0" smtClean="0"/>
              <a:t>на </a:t>
            </a:r>
            <a:r>
              <a:rPr lang="en-US" sz="2000" dirty="0" err="1" smtClean="0"/>
              <a:t>Instagram</a:t>
            </a:r>
            <a:r>
              <a:rPr lang="ru-RU" sz="2000" dirty="0" smtClean="0"/>
              <a:t>-странице заповедника</a:t>
            </a:r>
            <a:r>
              <a:rPr lang="en-US" sz="2000" dirty="0" smtClean="0"/>
              <a:t> </a:t>
            </a:r>
            <a:r>
              <a:rPr lang="ru-RU" sz="2000" dirty="0" smtClean="0"/>
              <a:t>«Бастак», </a:t>
            </a:r>
            <a:r>
              <a:rPr lang="ru-RU" sz="2000" dirty="0"/>
              <a:t>будет создана вкладка «Красивый мир», где будут освещаться все новости сотрудничества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7920" r="2115" b="26804"/>
          <a:stretch/>
        </p:blipFill>
        <p:spPr bwMode="auto">
          <a:xfrm>
            <a:off x="1822386" y="3155489"/>
            <a:ext cx="6314010" cy="34532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17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75822" y="2348880"/>
            <a:ext cx="3688666" cy="3477875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На данный момент, </a:t>
            </a:r>
            <a:r>
              <a:rPr lang="en-US" sz="2000" dirty="0" err="1"/>
              <a:t>Instagram</a:t>
            </a:r>
            <a:r>
              <a:rPr lang="ru-RU" sz="2000" dirty="0" smtClean="0"/>
              <a:t>-страница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заповедника насчитывает более 1000 подписчиков. За последние 30 дней количество охваченных аккаунтов </a:t>
            </a:r>
            <a:r>
              <a:rPr lang="ru-RU" sz="2000" b="1" dirty="0">
                <a:solidFill>
                  <a:srgbClr val="FF0000"/>
                </a:solidFill>
              </a:rPr>
              <a:t>1240 (+35,9%)</a:t>
            </a:r>
            <a:r>
              <a:rPr lang="ru-RU" sz="2000" dirty="0">
                <a:solidFill>
                  <a:prstClr val="black"/>
                </a:solidFill>
              </a:rPr>
              <a:t>, в основном с Дальнего востока России.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Предоставление статистики просмотров сайта заповедника возможно по запросу.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1" y="1608717"/>
            <a:ext cx="4138551" cy="4719023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ОСВЕЩЕНИЕ ПРОЕКТА В СМИ</a:t>
            </a:r>
          </a:p>
        </p:txBody>
      </p:sp>
    </p:spTree>
    <p:extLst>
      <p:ext uri="{BB962C8B-B14F-4D97-AF65-F5344CB8AC3E}">
        <p14:creationId xmlns:p14="http://schemas.microsoft.com/office/powerpoint/2010/main" val="31554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77" y="6374244"/>
            <a:ext cx="46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18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0" y="980728"/>
            <a:ext cx="4031782" cy="4686293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 bwMode="auto">
          <a:xfrm>
            <a:off x="5292080" y="967697"/>
            <a:ext cx="3483144" cy="4686293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ОСВЕЩЕНИЕ ПРОЕКТА В СМИ</a:t>
            </a:r>
          </a:p>
        </p:txBody>
      </p:sp>
    </p:spTree>
    <p:extLst>
      <p:ext uri="{BB962C8B-B14F-4D97-AF65-F5344CB8AC3E}">
        <p14:creationId xmlns:p14="http://schemas.microsoft.com/office/powerpoint/2010/main" val="16889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esktop-kpkc3l0\здеся\ВАСЯЯЯЯЯЯЯЯЯЯЯЯЯЯЯЯЯЯЯЯЯЯЯЯЯЯЯЯЯЯЯЯЯЯЯЯЯЯЯЯЯЯЯЯЯЯЯЯЯЯЯЯЯЯ\IMG_20200609_152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2" y="-1"/>
            <a:ext cx="9144001" cy="6858001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996803"/>
            <a:ext cx="9144000" cy="8643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866897" y="751344"/>
            <a:ext cx="809759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Разработка и внедрение системы </a:t>
            </a:r>
            <a:r>
              <a:rPr lang="ru-RU" dirty="0" smtClean="0"/>
              <a:t>видеонаблюдения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на территории государственного природного заповедника «Бастак» и его охранных зон современной и высокоэффективной системы </a:t>
            </a:r>
            <a:r>
              <a:rPr lang="ru-RU" b="1" dirty="0" smtClean="0">
                <a:solidFill>
                  <a:srgbClr val="FF0000"/>
                </a:solidFill>
              </a:rPr>
              <a:t>мониторинга лесных пожаров «</a:t>
            </a:r>
            <a:r>
              <a:rPr lang="ru-RU" b="1" dirty="0" err="1" smtClean="0">
                <a:solidFill>
                  <a:srgbClr val="FF0000"/>
                </a:solidFill>
              </a:rPr>
              <a:t>Лесохранитель</a:t>
            </a:r>
            <a:r>
              <a:rPr lang="ru-RU" b="1" dirty="0" smtClean="0">
                <a:solidFill>
                  <a:srgbClr val="FF0000"/>
                </a:solidFill>
              </a:rPr>
              <a:t>» позволит своевременно обнаружить возгорание, угрожающее особо охраняемой природной территории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КРАТКОЕ ОПИСАНИЕ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Фото и видео\Фотографии сотрудников заповедника Бастак\Полковников Иван Львович\Забеловка_тушение пожаров_11-13.03.2019 г\DSCN3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96" y="3440452"/>
            <a:ext cx="4177991" cy="313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433" y="637424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15616" y="843676"/>
            <a:ext cx="78488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b="1" i="1" dirty="0" smtClean="0"/>
              <a:t>Внедрение цифровой системы видеонаблюдения за лесными пожарами «</a:t>
            </a:r>
            <a:r>
              <a:rPr lang="ru-RU" b="1" i="1" dirty="0" err="1"/>
              <a:t>Л</a:t>
            </a:r>
            <a:r>
              <a:rPr lang="ru-RU" b="1" i="1" dirty="0" err="1" smtClean="0"/>
              <a:t>есохранитель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ЦЕЛЬ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66899" y="4064291"/>
            <a:ext cx="80915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Кривошеев С. А. – заместитель директора по охране окружающей среды;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Горелов В. А. – научный сотрудник;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Калинина И. А. – заместитель главного бухгалтера;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Ростова А. В</a:t>
            </a:r>
            <a:r>
              <a:rPr lang="ru-RU" sz="2000" dirty="0"/>
              <a:t>. </a:t>
            </a:r>
            <a:r>
              <a:rPr lang="ru-RU" sz="2000" dirty="0" smtClean="0"/>
              <a:t>– специалист по экологическому туризму.</a:t>
            </a:r>
          </a:p>
          <a:p>
            <a:r>
              <a:rPr lang="ru-RU" sz="2000" dirty="0" smtClean="0">
                <a:solidFill>
                  <a:schemeClr val="folHlink"/>
                </a:solidFill>
              </a:rPr>
              <a:t>                                  </a:t>
            </a:r>
            <a:endParaRPr lang="ru-RU" sz="2000" dirty="0">
              <a:solidFill>
                <a:schemeClr val="folHlink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66899" y="2204864"/>
            <a:ext cx="8161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РУКОВОДИТЕЛЬ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6900" y="2666529"/>
            <a:ext cx="8177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Калинин А</a:t>
            </a:r>
            <a:r>
              <a:rPr lang="ru-RU" sz="2000" dirty="0" smtClean="0">
                <a:solidFill>
                  <a:prstClr val="black"/>
                </a:solidFill>
              </a:rPr>
              <a:t>. Ю</a:t>
            </a:r>
            <a:r>
              <a:rPr lang="ru-RU" sz="2000" dirty="0">
                <a:solidFill>
                  <a:prstClr val="black"/>
                </a:solidFill>
              </a:rPr>
              <a:t>. – </a:t>
            </a:r>
            <a:r>
              <a:rPr lang="ru-RU" sz="2000" dirty="0" smtClean="0">
                <a:solidFill>
                  <a:prstClr val="black"/>
                </a:solidFill>
              </a:rPr>
              <a:t>к.б.н., заслуженный эколог Российской Федерации, директор </a:t>
            </a:r>
            <a:r>
              <a:rPr lang="ru-RU" sz="2000" dirty="0">
                <a:solidFill>
                  <a:prstClr val="black"/>
                </a:solidFill>
              </a:rPr>
              <a:t>ФГБУ «Государственный природный заповедник «Бастак».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6899" y="3573016"/>
            <a:ext cx="8183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КОМАНДА </a:t>
            </a:r>
            <a:r>
              <a:rPr lang="ru-RU" b="1" dirty="0" smtClean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 </a:t>
            </a:r>
            <a:endParaRPr lang="ru-RU" b="1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2486" y="876154"/>
            <a:ext cx="163130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89433" y="637424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20794"/>
            <a:ext cx="40481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97" name="Rectangle 1061"/>
          <p:cNvSpPr>
            <a:spLocks noChangeArrowheads="1"/>
          </p:cNvSpPr>
          <p:nvPr/>
        </p:nvSpPr>
        <p:spPr bwMode="auto">
          <a:xfrm>
            <a:off x="866899" y="692150"/>
            <a:ext cx="809771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Государственный природный заповедник «Бастак» расположен на юге Дальнего Востока, в Еврейской автономной области (</a:t>
            </a:r>
            <a:r>
              <a:rPr lang="ru-RU" sz="1800" dirty="0" err="1" smtClean="0"/>
              <a:t>ЕАО</a:t>
            </a:r>
            <a:r>
              <a:rPr lang="ru-RU" sz="1800" dirty="0" smtClean="0"/>
              <a:t>) и представлен двумя кластерными участками: </a:t>
            </a:r>
            <a:r>
              <a:rPr lang="ru-RU" sz="1800" b="1" dirty="0" smtClean="0"/>
              <a:t>«Центральный»</a:t>
            </a:r>
            <a:r>
              <a:rPr lang="ru-RU" sz="1800" dirty="0" smtClean="0"/>
              <a:t> расположенным в 15 км севернее областного центра г. Биробиджан, и </a:t>
            </a:r>
            <a:r>
              <a:rPr lang="ru-RU" sz="1800" b="1" dirty="0" smtClean="0"/>
              <a:t>«Забеловский» </a:t>
            </a:r>
            <a:r>
              <a:rPr lang="ru-RU" sz="1800" dirty="0" smtClean="0"/>
              <a:t>находящегося юго-восточнее районного центра пос. Смидович (</a:t>
            </a:r>
            <a:r>
              <a:rPr lang="ru-RU" sz="1800" dirty="0" err="1" smtClean="0"/>
              <a:t>ЕАО</a:t>
            </a:r>
            <a:r>
              <a:rPr lang="ru-RU" sz="1800" dirty="0" smtClean="0"/>
              <a:t>).</a:t>
            </a:r>
            <a:endParaRPr lang="ru-RU" sz="1800" dirty="0"/>
          </a:p>
        </p:txBody>
      </p:sp>
      <p:pic>
        <p:nvPicPr>
          <p:cNvPr id="1026" name="Picture 2" descr="C:\Users\I\Desktop\картографический материал\ООПТ ЕАО_автор А.Н. Гелуно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8743" y="2771669"/>
            <a:ext cx="5221368" cy="3451174"/>
          </a:xfrm>
          <a:prstGeom prst="rect">
            <a:avLst/>
          </a:prstGeom>
          <a:noFill/>
        </p:spPr>
      </p:pic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339752" y="4869160"/>
            <a:ext cx="1728192" cy="720080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433" y="637424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4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97243030"/>
              </p:ext>
            </p:extLst>
          </p:nvPr>
        </p:nvGraphicFramePr>
        <p:xfrm>
          <a:off x="994294" y="1700808"/>
          <a:ext cx="804220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61"/>
          <p:cNvSpPr>
            <a:spLocks noChangeArrowheads="1"/>
          </p:cNvSpPr>
          <p:nvPr/>
        </p:nvSpPr>
        <p:spPr bwMode="auto">
          <a:xfrm>
            <a:off x="877373" y="836712"/>
            <a:ext cx="80977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Площадь земель покрытая лесной растительностью составляет </a:t>
            </a:r>
            <a:r>
              <a:rPr lang="ru-RU" sz="2000" b="1" dirty="0" smtClean="0">
                <a:solidFill>
                  <a:srgbClr val="FF0000"/>
                </a:solidFill>
              </a:rPr>
              <a:t>71399,5 га</a:t>
            </a:r>
            <a:r>
              <a:rPr lang="ru-RU" sz="2000" dirty="0" smtClean="0"/>
              <a:t>, что составляет </a:t>
            </a:r>
            <a:r>
              <a:rPr lang="ru-RU" sz="2000" b="1" dirty="0" smtClean="0">
                <a:solidFill>
                  <a:srgbClr val="FF0000"/>
                </a:solidFill>
              </a:rPr>
              <a:t>56%</a:t>
            </a:r>
            <a:r>
              <a:rPr lang="ru-RU" sz="2000" dirty="0" smtClean="0"/>
              <a:t> от общей площади заповедника Бастак.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433" y="637424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5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7" name="Rectangle 1061"/>
          <p:cNvSpPr>
            <a:spLocks noChangeArrowheads="1"/>
          </p:cNvSpPr>
          <p:nvPr/>
        </p:nvSpPr>
        <p:spPr bwMode="auto">
          <a:xfrm>
            <a:off x="888843" y="836712"/>
            <a:ext cx="80977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Основу растительного покрова заповедника «Бастак» представляют вечнозеленые и </a:t>
            </a:r>
            <a:r>
              <a:rPr lang="ru-RU" sz="1800" dirty="0" err="1" smtClean="0"/>
              <a:t>летнехвойные</a:t>
            </a:r>
            <a:r>
              <a:rPr lang="ru-RU" sz="1800" dirty="0" smtClean="0"/>
              <a:t> бореальные таежные и неморальные листопадные леса в сочетании с лиственничными редколесьями на участках прирусловых низин.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1800" dirty="0"/>
          </a:p>
        </p:txBody>
      </p:sp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Rectangle 1061"/>
          <p:cNvSpPr>
            <a:spLocks noChangeArrowheads="1"/>
          </p:cNvSpPr>
          <p:nvPr/>
        </p:nvSpPr>
        <p:spPr bwMode="auto">
          <a:xfrm>
            <a:off x="892805" y="2037041"/>
            <a:ext cx="80977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FF0000"/>
                </a:solidFill>
              </a:rPr>
              <a:t>Наиболее </a:t>
            </a:r>
            <a:r>
              <a:rPr lang="ru-RU" sz="1800" b="1" dirty="0">
                <a:solidFill>
                  <a:srgbClr val="FF0000"/>
                </a:solidFill>
              </a:rPr>
              <a:t>ценной и значимой лесной формацией заповедника</a:t>
            </a:r>
            <a:r>
              <a:rPr lang="ru-RU" sz="1800" dirty="0"/>
              <a:t>, характеризующейся максимальным разнообразием природной биоты </a:t>
            </a:r>
            <a:r>
              <a:rPr lang="ru-RU" sz="1800" b="1" dirty="0">
                <a:solidFill>
                  <a:srgbClr val="FF0000"/>
                </a:solidFill>
              </a:rPr>
              <a:t>являются широколиственно-елово-кедровые </a:t>
            </a:r>
            <a:r>
              <a:rPr lang="ru-RU" sz="1800" b="1" dirty="0" smtClean="0">
                <a:solidFill>
                  <a:srgbClr val="FF0000"/>
                </a:solidFill>
              </a:rPr>
              <a:t>леса</a:t>
            </a:r>
            <a:r>
              <a:rPr lang="ru-RU" sz="1800" dirty="0" smtClean="0"/>
              <a:t>.</a:t>
            </a:r>
            <a:endParaRPr lang="ru-RU" sz="1800" dirty="0"/>
          </a:p>
          <a:p>
            <a:pPr algn="just"/>
            <a:r>
              <a:rPr lang="ru-RU" sz="1800" dirty="0"/>
              <a:t>Ельники с кедром </a:t>
            </a:r>
            <a:r>
              <a:rPr lang="ru-RU" sz="1800" dirty="0" smtClean="0"/>
              <a:t>имеют </a:t>
            </a:r>
            <a:r>
              <a:rPr lang="ru-RU" sz="1800" dirty="0"/>
              <a:t>богатый видовой состав древесных (береза желтая, клен, липа, лещина) и травянистых растений. Важной частью структуры растительного покрова являются группировки южно-таежных лиственничников. </a:t>
            </a:r>
          </a:p>
        </p:txBody>
      </p:sp>
      <p:pic>
        <p:nvPicPr>
          <p:cNvPr id="10" name="Picture 2" descr="F:\Фото и видео\Мероприятия\ПЕЙЗАЖИ И ВИДЫ\ландшафты заповедника\DSC03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29" y="3933056"/>
            <a:ext cx="3708023" cy="27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Фото и видео\Мероприятия\ПЕЙЗАЖИ И ВИДЫ\ландшафты заповедника\P1010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65" y="3933056"/>
            <a:ext cx="3708022" cy="278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433" y="637424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6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1052736"/>
            <a:ext cx="7920880" cy="2308324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На территории заповедника «Бастак» </a:t>
            </a:r>
            <a:r>
              <a:rPr lang="ru-RU" dirty="0"/>
              <a:t>произрастают </a:t>
            </a:r>
            <a:r>
              <a:rPr lang="ru-RU" b="1" dirty="0" smtClean="0">
                <a:solidFill>
                  <a:srgbClr val="FF0000"/>
                </a:solidFill>
              </a:rPr>
              <a:t>2136</a:t>
            </a:r>
            <a:r>
              <a:rPr lang="ru-RU" dirty="0" smtClean="0"/>
              <a:t> видов растений </a:t>
            </a:r>
            <a:r>
              <a:rPr lang="ru-RU" b="1" dirty="0" smtClean="0">
                <a:solidFill>
                  <a:srgbClr val="FF0000"/>
                </a:solidFill>
              </a:rPr>
              <a:t>30</a:t>
            </a:r>
            <a:r>
              <a:rPr lang="ru-RU" dirty="0" smtClean="0"/>
              <a:t> из них включены в Красную книгу РФ, </a:t>
            </a:r>
            <a:r>
              <a:rPr lang="ru-RU" b="1" dirty="0" smtClean="0">
                <a:solidFill>
                  <a:srgbClr val="FF0000"/>
                </a:solidFill>
              </a:rPr>
              <a:t>74</a:t>
            </a:r>
            <a:r>
              <a:rPr lang="ru-RU" dirty="0" smtClean="0"/>
              <a:t> вида включены в Красную книгу </a:t>
            </a:r>
            <a:r>
              <a:rPr lang="ru-RU" dirty="0" err="1" smtClean="0"/>
              <a:t>ЕАО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Территория является местообитанием локальной популяции </a:t>
            </a:r>
            <a:r>
              <a:rPr lang="ru-RU" b="1" dirty="0" smtClean="0">
                <a:solidFill>
                  <a:srgbClr val="FF0000"/>
                </a:solidFill>
              </a:rPr>
              <a:t>амурского тигра</a:t>
            </a:r>
            <a:r>
              <a:rPr lang="ru-RU" dirty="0" smtClean="0"/>
              <a:t>, местом гнездования </a:t>
            </a:r>
            <a:r>
              <a:rPr lang="ru-RU" b="1" dirty="0" smtClean="0">
                <a:solidFill>
                  <a:srgbClr val="FF0000"/>
                </a:solidFill>
              </a:rPr>
              <a:t>дальневосточного аиста</a:t>
            </a:r>
            <a:r>
              <a:rPr lang="ru-RU" dirty="0" smtClean="0"/>
              <a:t> и </a:t>
            </a:r>
            <a:r>
              <a:rPr lang="ru-RU" b="1" dirty="0" smtClean="0">
                <a:solidFill>
                  <a:srgbClr val="FF0000"/>
                </a:solidFill>
              </a:rPr>
              <a:t>черного журавля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C:\Users\Таня\Desktop\Хорошие кадры с фотоловушек\Золушка и Т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 bwMode="auto">
          <a:xfrm>
            <a:off x="1075390" y="3735983"/>
            <a:ext cx="3640626" cy="243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 и видео\Мероприятия\ЖИВОТНЫЕ\Уссурийский журавль и дальневосточный аист_Аверин А.А.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1" t="27955" r="24432" b="27045"/>
          <a:stretch/>
        </p:blipFill>
        <p:spPr bwMode="auto">
          <a:xfrm>
            <a:off x="5004048" y="3735533"/>
            <a:ext cx="3960440" cy="243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9433" y="637424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7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971600" y="731312"/>
            <a:ext cx="8005436" cy="193899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/>
              <a:t>Особо охраняемая природная </a:t>
            </a:r>
            <a:r>
              <a:rPr lang="ru-RU" b="1" dirty="0" smtClean="0">
                <a:solidFill>
                  <a:srgbClr val="FF0000"/>
                </a:solidFill>
              </a:rPr>
              <a:t>территория характеризуется повышенной природной пожарной опасностью  и очень высокой степенью </a:t>
            </a:r>
            <a:r>
              <a:rPr lang="ru-RU" b="1" dirty="0" err="1" smtClean="0">
                <a:solidFill>
                  <a:srgbClr val="FF0000"/>
                </a:solidFill>
              </a:rPr>
              <a:t>горимости</a:t>
            </a:r>
            <a:r>
              <a:rPr lang="ru-RU" dirty="0" smtClean="0"/>
              <a:t>. Четко выражены весенний (апрель-май) и осенний (октябрь-ноябрь) пожароопасные периоды. </a:t>
            </a:r>
            <a:endParaRPr lang="ru-RU" dirty="0"/>
          </a:p>
        </p:txBody>
      </p:sp>
      <p:pic>
        <p:nvPicPr>
          <p:cNvPr id="4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84061425"/>
              </p:ext>
            </p:extLst>
          </p:nvPr>
        </p:nvGraphicFramePr>
        <p:xfrm>
          <a:off x="971600" y="2852936"/>
          <a:ext cx="7992888" cy="3869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9433" y="637424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8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Фото и видео\Фотографии сотрудников заповедника Бастак\Александрова Анастасия Михайловна\Фенологические наблюдения 18.06.2021\DSC_025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4" r="16999"/>
          <a:stretch/>
        </p:blipFill>
        <p:spPr bwMode="auto">
          <a:xfrm>
            <a:off x="0" y="0"/>
            <a:ext cx="866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72972" y="188913"/>
            <a:ext cx="8091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ОБОСНОВАНИЕ ПРОЕКТА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37052298"/>
              </p:ext>
            </p:extLst>
          </p:nvPr>
        </p:nvGraphicFramePr>
        <p:xfrm>
          <a:off x="971600" y="2636912"/>
          <a:ext cx="799896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71600" y="731312"/>
            <a:ext cx="8005436" cy="1200329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Наиболее </a:t>
            </a:r>
            <a:r>
              <a:rPr lang="ru-RU" b="1" dirty="0" err="1" smtClean="0">
                <a:solidFill>
                  <a:srgbClr val="FF0000"/>
                </a:solidFill>
              </a:rPr>
              <a:t>горимыми</a:t>
            </a:r>
            <a:r>
              <a:rPr lang="ru-RU" b="1" dirty="0" smtClean="0">
                <a:solidFill>
                  <a:srgbClr val="FF0000"/>
                </a:solidFill>
              </a:rPr>
              <a:t> районами </a:t>
            </a:r>
            <a:r>
              <a:rPr lang="ru-RU" b="1" dirty="0" err="1" smtClean="0">
                <a:solidFill>
                  <a:srgbClr val="FF0000"/>
                </a:solidFill>
              </a:rPr>
              <a:t>ООПТ</a:t>
            </a:r>
            <a:r>
              <a:rPr lang="ru-RU" b="1" dirty="0" smtClean="0">
                <a:solidFill>
                  <a:srgbClr val="FF0000"/>
                </a:solidFill>
              </a:rPr>
              <a:t> являются южная часть кластера «Центральный» и вся территория кластера «Забеловский» заповедника «Бастак».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71600" y="1988840"/>
            <a:ext cx="8005436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ПРИЧИНА: </a:t>
            </a:r>
            <a:r>
              <a:rPr lang="ru-RU" sz="2000" b="1" dirty="0"/>
              <a:t>п</a:t>
            </a:r>
            <a:r>
              <a:rPr lang="ru-RU" sz="2000" b="1" dirty="0" smtClean="0"/>
              <a:t>ереход огня с сопредельных территорий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9433" y="637424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9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</TotalTime>
  <Words>912</Words>
  <Application>Microsoft Office PowerPoint</Application>
  <PresentationFormat>Экран (4:3)</PresentationFormat>
  <Paragraphs>100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КОНКУРС ГРАНТОВ ДЛЯ ООПТ  «СОХРАНЯЯ ЛЕС, СОХРАНЯЕМ КЛИМАТ» НОМИНАЦИЯ  «НЕТ ЛЕСНЫМ ПОЖАРАМ: ПРОЩЕ ПРЕДОТВРАТИТЬ, ЧЕМ ВОССТАНОВИТЬ»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'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МЕСТО ДЕНДРОПАРКА В СИСТЕМЕ ОСОБО ОХРАНЯЕМЫХ ПРИРОДНЫХ ТЕРРИТОРИЙ ЕВРЕЙСКОЙ АВТОНОМНОЙ ОБЛАСТИ</dc:title>
  <dc:creator>Denis</dc:creator>
  <cp:lastModifiedBy>User</cp:lastModifiedBy>
  <cp:revision>88</cp:revision>
  <dcterms:created xsi:type="dcterms:W3CDTF">2005-10-16T01:39:13Z</dcterms:created>
  <dcterms:modified xsi:type="dcterms:W3CDTF">2022-02-09T05:59:15Z</dcterms:modified>
</cp:coreProperties>
</file>