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27" r:id="rId4"/>
  </p:sldMasterIdLst>
  <p:notesMasterIdLst>
    <p:notesMasterId r:id="rId16"/>
  </p:notesMasterIdLst>
  <p:sldIdLst>
    <p:sldId id="284" r:id="rId5"/>
    <p:sldId id="584" r:id="rId6"/>
    <p:sldId id="548" r:id="rId7"/>
    <p:sldId id="589" r:id="rId8"/>
    <p:sldId id="588" r:id="rId9"/>
    <p:sldId id="585" r:id="rId10"/>
    <p:sldId id="592" r:id="rId11"/>
    <p:sldId id="590" r:id="rId12"/>
    <p:sldId id="586" r:id="rId13"/>
    <p:sldId id="587" r:id="rId14"/>
    <p:sldId id="271" r:id="rId1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DD8269"/>
    <a:srgbClr val="E0B4A0"/>
    <a:srgbClr val="B55035"/>
    <a:srgbClr val="C96145"/>
    <a:srgbClr val="3A2622"/>
    <a:srgbClr val="0000FF"/>
    <a:srgbClr val="0033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2042" autoAdjust="0"/>
    <p:restoredTop sz="94660"/>
  </p:normalViewPr>
  <p:slideViewPr>
    <p:cSldViewPr snapToGrid="0" snapToObjects="1">
      <p:cViewPr>
        <p:scale>
          <a:sx n="92" d="100"/>
          <a:sy n="92" d="100"/>
        </p:scale>
        <p:origin x="-2172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-58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A011B7-DA74-41C2-B2A1-B7A30F4500FD}" type="datetimeFigureOut">
              <a:rPr lang="ru-RU"/>
              <a:pPr>
                <a:defRPr/>
              </a:pPr>
              <a:t>31.10.2023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4DD3D2-1D66-450D-8545-BD642854D9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8765A7-D890-405F-B451-9BDEBF9FAC85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CD125B-E65C-4965-ADA1-756ADEA814F5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F45-7247-4A93-B62C-272786AA1CB9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B675-D479-4BE1-944F-865142517A7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D161D-88F9-4397-B19B-BF8B4780B54D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AA8F8-5A55-4C2B-BAA5-54DBC5FBA3C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4C250-EA8A-4143-81E6-C142070D85F3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38C12-FF91-4EEA-8E0D-B4EFAB0D8D3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D42B-2B87-40A8-9A2F-1231924DBE54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59E1D-48C6-4354-B08D-B8B56C578AD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2E5400D-453D-4E76-824B-C8B590392C1C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hangingPunct="1">
              <a:defRPr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DC22EEE8-BB24-4D36-BB4E-C3D298051FF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4002" r:id="rId1"/>
    <p:sldLayoutId id="2147493999" r:id="rId2"/>
    <p:sldLayoutId id="2147494000" r:id="rId3"/>
    <p:sldLayoutId id="2147494001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s://i.ytimg.com/vi/7vcbxJI3ahg/maxresdefault.jpg"/>
          <p:cNvPicPr>
            <a:picLocks noChangeAspect="1" noChangeArrowheads="1"/>
          </p:cNvPicPr>
          <p:nvPr/>
        </p:nvPicPr>
        <p:blipFill>
          <a:blip r:embed="rId2"/>
          <a:srcRect l="7539" t="7547" r="18750" b="4849"/>
          <a:stretch>
            <a:fillRect/>
          </a:stretch>
        </p:blipFill>
        <p:spPr bwMode="auto">
          <a:xfrm>
            <a:off x="-39688" y="15875"/>
            <a:ext cx="9183688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0" y="1104901"/>
            <a:ext cx="8769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ФГБУ Государственный природный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заповедник</a:t>
            </a:r>
            <a:r>
              <a:rPr lang="en-US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«Черные земли»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0" y="4931916"/>
            <a:ext cx="90646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algun Gothic" pitchFamily="34" charset="-127"/>
                <a:cs typeface="Times New Roman" pitchFamily="18" charset="0"/>
              </a:rPr>
              <a:t>Проект «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Расчистка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старого русла оросительного канала для обустройства новых водопоев для сайгаков в государственном заповеднике «Черные земли».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algun Gothic" pitchFamily="34" charset="-127"/>
              <a:cs typeface="Times New Roman" pitchFamily="18" charset="0"/>
            </a:endParaRP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6553200" y="5470525"/>
            <a:ext cx="2371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339725" y="198438"/>
            <a:ext cx="8724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ПРИРОДНЫХ РЕСУРСОВ</a:t>
            </a:r>
            <a:r>
              <a:rPr lang="en-US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ЭКОЛОГИИ </a:t>
            </a:r>
            <a:endParaRPr lang="en-US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pic>
        <p:nvPicPr>
          <p:cNvPr id="615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2053" y="1975138"/>
            <a:ext cx="933255" cy="93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ÐÐ°ÑÑÐ¸Ð½ÐºÐ¸ Ð¿Ð¾ Ð·Ð°Ð¿ÑÐ¾ÑÑ Ð²Ð¾Ð´Ð¾Ð¿Ð¾Ð¹ ÑÐ°Ð¹Ð³Ð°ÐºÐ¾Ð² ÑÐ¾Ñ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9738" y="4120491"/>
            <a:ext cx="3798918" cy="253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" name="Прямоугольник 1"/>
          <p:cNvSpPr/>
          <p:nvPr/>
        </p:nvSpPr>
        <p:spPr>
          <a:xfrm>
            <a:off x="4238656" y="6289051"/>
            <a:ext cx="3074843" cy="36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Вода – это жизнь!</a:t>
            </a:r>
            <a:endParaRPr lang="ru-RU" i="1" dirty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8" y="841375"/>
            <a:ext cx="4062412" cy="299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013" y="825500"/>
            <a:ext cx="4019550" cy="301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9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966855" y="3840163"/>
            <a:ext cx="3851709" cy="280987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Вид этого же канала </a:t>
            </a:r>
            <a:r>
              <a:rPr lang="ru-RU" sz="1400" b="1" dirty="0" smtClean="0">
                <a:solidFill>
                  <a:schemeClr val="bg1"/>
                </a:solidFill>
              </a:rPr>
              <a:t>после расчистки.</a:t>
            </a:r>
            <a:endParaRPr lang="ru-RU" sz="1400" b="1" dirty="0" smtClean="0">
              <a:solidFill>
                <a:schemeClr val="bg1"/>
              </a:solidFill>
            </a:endParaRPr>
          </a:p>
        </p:txBody>
      </p:sp>
      <p:pic>
        <p:nvPicPr>
          <p:cNvPr id="10" name="Изображение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одзаголовок 3"/>
          <p:cNvSpPr txBox="1">
            <a:spLocks/>
          </p:cNvSpPr>
          <p:nvPr/>
        </p:nvSpPr>
        <p:spPr bwMode="auto">
          <a:xfrm>
            <a:off x="439738" y="3852069"/>
            <a:ext cx="3508808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Вид ложа канала до расчистки.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374573" y="4133056"/>
            <a:ext cx="444399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завершения проекта организованные водопои будут использоваться дикими животными в течение последующих лет. Отдельные мероприятия по расчистке ложа канала и поддержания функционирования новообразованных водопоев будут проводиться ФГБУ «Государственный заповедник «Черные земли» самостоятельно.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58051" y="138113"/>
            <a:ext cx="5629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Каких изменений мы ждем</a:t>
            </a:r>
            <a:endParaRPr lang="ru-R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0" descr="Сайгаки_18.Фото Юсина Г.И.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41006" y="138113"/>
            <a:ext cx="6026150" cy="76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857250" y="0"/>
            <a:ext cx="7453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Заповедник «Черные земли»</a:t>
            </a:r>
          </a:p>
        </p:txBody>
      </p:sp>
      <p:pic>
        <p:nvPicPr>
          <p:cNvPr id="7171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Прямоугольник 12"/>
          <p:cNvSpPr>
            <a:spLocks noChangeArrowheads="1"/>
          </p:cNvSpPr>
          <p:nvPr/>
        </p:nvSpPr>
        <p:spPr bwMode="auto">
          <a:xfrm>
            <a:off x="857250" y="584200"/>
            <a:ext cx="7786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 1</a:t>
            </a: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1.06.1990г.  Площадь заповедника 121 482 га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User\Downloads\120х2м Карта на Ацан-Худук 2022 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984310"/>
            <a:ext cx="9144001" cy="587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фото\сайгаки Вик.Тяхта\В.Тяхт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071563" y="201613"/>
            <a:ext cx="6970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САЙГАК – </a:t>
            </a:r>
            <a:r>
              <a:rPr lang="ru-RU" alt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флаговый</a:t>
            </a: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заповедника «Черные земли»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6075507" y="1417272"/>
            <a:ext cx="306849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Ограниченность водопоев – один из факторов негативного влияния на популяцию сайгаков Северо-Западного </a:t>
            </a:r>
            <a:r>
              <a:rPr lang="ru-RU" alt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Прикаспия</a:t>
            </a:r>
            <a:endParaRPr lang="ru-RU" alt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Рисунок 14" descr="20171204_1206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663" y="830263"/>
            <a:ext cx="5264728" cy="30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6173" y="104775"/>
            <a:ext cx="4659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нужна помощь?</a:t>
            </a:r>
            <a:endParaRPr lang="ru-RU" sz="3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5474" y="3887350"/>
            <a:ext cx="88874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 smtClean="0">
                <a:solidFill>
                  <a:schemeClr val="bg1"/>
                </a:solidFill>
              </a:rPr>
              <a:t>условиях жаркого лета сухих степей и полупустынь восточной Калмыкии роль водопоев для популяции сайгаков </a:t>
            </a:r>
            <a:r>
              <a:rPr lang="ru-RU" sz="1600" dirty="0" smtClean="0">
                <a:solidFill>
                  <a:schemeClr val="bg1"/>
                </a:solidFill>
              </a:rPr>
              <a:t>возрастает </a:t>
            </a:r>
            <a:r>
              <a:rPr lang="ru-RU" sz="1600" dirty="0" smtClean="0">
                <a:solidFill>
                  <a:schemeClr val="bg1"/>
                </a:solidFill>
              </a:rPr>
              <a:t>вплоть до лимитирующего фактора. В последнее десятилетние усилились процессы </a:t>
            </a:r>
            <a:r>
              <a:rPr lang="ru-RU" sz="1600" dirty="0" err="1" smtClean="0">
                <a:solidFill>
                  <a:schemeClr val="bg1"/>
                </a:solidFill>
              </a:rPr>
              <a:t>аридизации</a:t>
            </a:r>
            <a:r>
              <a:rPr lang="ru-RU" sz="1600" dirty="0" smtClean="0">
                <a:solidFill>
                  <a:schemeClr val="bg1"/>
                </a:solidFill>
              </a:rPr>
              <a:t> климата, в условиях которых очевидно, что летние кочевки сайгаков носят ограниченный характер и привязаны к имеющимся в степи водопоям. За это время растительные пищевые ресурсы вокруг водопоев сильно истощаются, а использовать данные ресурсы за пределами доступности не позволяет отсутствие водопоев. Таким образом, данный фактор (ограниченность водопоев) в условиях прогрессирующей в последние годы численности сайгаков будет только усиливаться и существенно влиять на динамику численности популяции. До прокладки в местообитаниях сайгаков мелиоративных каналов и бурения скважин, сайгаки имели возможность мигрировать от безводных местообитаний на далекие расстояния. В настоящее время такой возможности у них нет из-за антропогенной инфраструктуры.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6" descr="карта-схема 2016 часть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0"/>
            <a:ext cx="91440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635000"/>
            <a:ext cx="9129712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Прямоугольник 1"/>
          <p:cNvSpPr>
            <a:spLocks noChangeArrowheads="1"/>
          </p:cNvSpPr>
          <p:nvPr/>
        </p:nvSpPr>
        <p:spPr bwMode="auto">
          <a:xfrm>
            <a:off x="107950" y="3370263"/>
            <a:ext cx="2466975" cy="5857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Сухое русла канала вдоль </a:t>
            </a:r>
          </a:p>
          <a:p>
            <a:r>
              <a:rPr lang="ru-RU" sz="1600">
                <a:solidFill>
                  <a:schemeClr val="bg1"/>
                </a:solidFill>
              </a:rPr>
              <a:t>границы заповедника</a:t>
            </a:r>
            <a:endParaRPr lang="ru-RU" sz="1600"/>
          </a:p>
        </p:txBody>
      </p:sp>
      <p:pic>
        <p:nvPicPr>
          <p:cNvPr id="10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44538" y="138113"/>
            <a:ext cx="771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Оросительный канал - источник пресной питьевой воды для животных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7" descr="сухой канал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2100" y="1007629"/>
            <a:ext cx="4788280" cy="319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8440" name="Прямоугольник 1"/>
          <p:cNvSpPr>
            <a:spLocks noChangeArrowheads="1"/>
          </p:cNvSpPr>
          <p:nvPr/>
        </p:nvSpPr>
        <p:spPr bwMode="auto">
          <a:xfrm>
            <a:off x="744538" y="4197927"/>
            <a:ext cx="2466975" cy="5857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Сухое русла канала вдоль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границы заповедника</a:t>
            </a:r>
            <a:endParaRPr lang="ru-RU" sz="1600" dirty="0"/>
          </a:p>
        </p:txBody>
      </p:sp>
      <p:pic>
        <p:nvPicPr>
          <p:cNvPr id="10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92125" y="4783714"/>
            <a:ext cx="81946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настоящее время данный канал наполняется водой в весенний период и сохраняется обводненным вплоть до осени. Однако, с момента расчистки канала в 2018 году русло канала вновь постоянно заметается песком, вследствие чего пресная вода не доходит на то расстояние, что раньше и не всегда в позднелетний период в нем сохраняется вода, что затрудняет диким животным доступ к питьевым ресурсам.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1435" y="183932"/>
            <a:ext cx="6037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было сделано ранее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80380" y="1090395"/>
            <a:ext cx="39524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1" hangingPunct="1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2018 году ФГБУ «Государственный заповедник «Черные земли» была проведена значительная работа по расчистке ложа канала с помощью использования тяжелой техники (экскаваторы), благодаря чему пресная вода смогла дойти на значительное расстояние вглубь засушливой территории и послужила хорошим подспорьем для диких животных в условиях жаркого лета сухих степей и полупустынь восточной Калмыкии.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883227" y="-137247"/>
            <a:ext cx="74574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Карта-схема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обводненности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территории заповедника  «Чёрные земли» и его охранной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зоны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целях создания водопоев для сайгаков в 2019 году.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b="1" dirty="0">
              <a:solidFill>
                <a:srgbClr val="3A2622"/>
              </a:solidFill>
            </a:endParaRPr>
          </a:p>
        </p:txBody>
      </p:sp>
      <p:pic>
        <p:nvPicPr>
          <p:cNvPr id="19461" name="Picture 8" descr="C:\Users\User\Desktop\канал 2019 карта 29.07.jpg"/>
          <p:cNvPicPr>
            <a:picLocks noChangeAspect="1" noChangeArrowheads="1"/>
          </p:cNvPicPr>
          <p:nvPr/>
        </p:nvPicPr>
        <p:blipFill>
          <a:blip r:embed="rId2"/>
          <a:srcRect t="3117" r="5795" b="5667"/>
          <a:stretch>
            <a:fillRect/>
          </a:stretch>
        </p:blipFill>
        <p:spPr bwMode="auto">
          <a:xfrm>
            <a:off x="0" y="993775"/>
            <a:ext cx="91440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C:\Users\User\Desktop\условные обозначе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00750"/>
            <a:ext cx="25669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57200" y="1111827"/>
            <a:ext cx="8136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Главной целью проекта является обеспечение </a:t>
            </a:r>
            <a:r>
              <a:rPr lang="ru-RU" sz="2400" i="1" dirty="0" smtClean="0">
                <a:solidFill>
                  <a:schemeClr val="bg1"/>
                </a:solidFill>
              </a:rPr>
              <a:t>сайгакам и другим диким животным доступа к питьевой воде в летний период посредством организации новых водопоев, путем расчистки старого русла оросительного канала.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7301" y="2454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ЦЕЛЬ ПРОЕКТА</a:t>
            </a:r>
            <a:endParaRPr lang="ru-RU" sz="3200" b="1" dirty="0"/>
          </a:p>
        </p:txBody>
      </p:sp>
      <p:pic>
        <p:nvPicPr>
          <p:cNvPr id="14" name="Picture 9" descr="C:\Users\Admin\Downloads\IMG-ed45a4de376e8b56dc52da1e5d28f462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t="18941" b="26614"/>
          <a:stretch/>
        </p:blipFill>
        <p:spPr bwMode="auto">
          <a:xfrm>
            <a:off x="292100" y="2681487"/>
            <a:ext cx="4263882" cy="3095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9592" y="3513426"/>
            <a:ext cx="4904728" cy="334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426027" y="0"/>
            <a:ext cx="813608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altLang="ru-RU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планируется сделать в рамках проекта</a:t>
            </a:r>
            <a:endParaRPr lang="ru-RU" altLang="ru-RU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b="1" dirty="0">
              <a:solidFill>
                <a:srgbClr val="3A2622"/>
              </a:solidFill>
            </a:endParaRPr>
          </a:p>
        </p:txBody>
      </p:sp>
      <p:pic>
        <p:nvPicPr>
          <p:cNvPr id="9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04775"/>
            <a:ext cx="4524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User\Desktop\Эмблема заповедника кругл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0725" y="138113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С телефона\20180917_125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9" y="1209024"/>
            <a:ext cx="4314124" cy="3235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209025"/>
            <a:ext cx="4383809" cy="328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92100" y="4634345"/>
            <a:ext cx="85505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Заключение договора со специализированной организацией на проведение мероприятий по расчистке 1 км. старого русла канала от наносов песка с использованием экскаваторной тяжелой техники.</a:t>
            </a:r>
          </a:p>
          <a:p>
            <a:pPr marL="0" marR="0" lvl="0" indent="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2. Установка средств фото- и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видеофиксации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фотоловушек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) на местах новых водопоев с целью оценки их использования дикими животными.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чосек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B8E71B-58E7-4C19-A7F1-40183FAFB7C4}">
  <ds:schemaRefs>
    <ds:schemaRef ds:uri="http://schemas.microsoft.com/office/2006/metadata/propertie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12113</TotalTime>
  <Words>529</Words>
  <Application>Microsoft Office PowerPoint</Application>
  <PresentationFormat>Экран (4:3)</PresentationFormat>
  <Paragraphs>36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Печосек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User</cp:lastModifiedBy>
  <cp:revision>695</cp:revision>
  <cp:lastPrinted>2017-07-03T06:55:54Z</cp:lastPrinted>
  <dcterms:created xsi:type="dcterms:W3CDTF">2010-04-12T23:12:02Z</dcterms:created>
  <dcterms:modified xsi:type="dcterms:W3CDTF">2023-10-31T06:04:51Z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