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1" r:id="rId2"/>
  </p:sldMasterIdLst>
  <p:notesMasterIdLst>
    <p:notesMasterId r:id="rId14"/>
  </p:notesMasterIdLst>
  <p:sldIdLst>
    <p:sldId id="256" r:id="rId3"/>
    <p:sldId id="313" r:id="rId4"/>
    <p:sldId id="331" r:id="rId5"/>
    <p:sldId id="317" r:id="rId6"/>
    <p:sldId id="318" r:id="rId7"/>
    <p:sldId id="335" r:id="rId8"/>
    <p:sldId id="336" r:id="rId9"/>
    <p:sldId id="337" r:id="rId10"/>
    <p:sldId id="338" r:id="rId11"/>
    <p:sldId id="320" r:id="rId12"/>
    <p:sldId id="32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8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663300"/>
    <a:srgbClr val="2A7E2A"/>
    <a:srgbClr val="006600"/>
    <a:srgbClr val="003300"/>
    <a:srgbClr val="FFFF99"/>
    <a:srgbClr val="6B812F"/>
    <a:srgbClr val="FFFFFF"/>
    <a:srgbClr val="3926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63" y="5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3A84C6-C685-405A-87EC-C668EDE79E92}" type="datetimeFigureOut">
              <a:rPr lang="ru-RU" smtClean="0"/>
              <a:pPr/>
              <a:t>13.03.2020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B35BCE-7756-4FCE-8A2D-0E02BDB13D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996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Рисунок 22"/>
          <p:cNvSpPr>
            <a:spLocks noGrp="1"/>
          </p:cNvSpPr>
          <p:nvPr>
            <p:ph type="pic" sz="quarter" idx="10" hasCustomPrompt="1"/>
          </p:nvPr>
        </p:nvSpPr>
        <p:spPr>
          <a:xfrm>
            <a:off x="3059832" y="0"/>
            <a:ext cx="6084168" cy="6858000"/>
          </a:xfrm>
        </p:spPr>
        <p:txBody>
          <a:bodyPr anchor="ctr">
            <a:normAutofit/>
          </a:bodyPr>
          <a:lstStyle>
            <a:lvl1pPr algn="ctr">
              <a:buNone/>
              <a:defRPr sz="1600" baseline="0">
                <a:solidFill>
                  <a:srgbClr val="392622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ru-RU" dirty="0" smtClean="0"/>
              <a:t>Титульное изображение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755576" y="2780928"/>
            <a:ext cx="2232248" cy="3528392"/>
          </a:xfrm>
        </p:spPr>
        <p:txBody>
          <a:bodyPr anchor="t">
            <a:normAutofit/>
          </a:bodyPr>
          <a:lstStyle>
            <a:lvl1pPr algn="l">
              <a:lnSpc>
                <a:spcPts val="1900"/>
              </a:lnSpc>
              <a:defRPr sz="1500" baseline="0">
                <a:solidFill>
                  <a:srgbClr val="392622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755576" y="5229200"/>
            <a:ext cx="2232248" cy="1440160"/>
          </a:xfrm>
        </p:spPr>
        <p:txBody>
          <a:bodyPr>
            <a:normAutofit/>
          </a:bodyPr>
          <a:lstStyle>
            <a:lvl1pPr marL="0" indent="0" algn="l">
              <a:lnSpc>
                <a:spcPts val="800"/>
              </a:lnSpc>
              <a:buNone/>
              <a:defRPr sz="900" b="0" i="1" baseline="0">
                <a:solidFill>
                  <a:srgbClr val="392622"/>
                </a:solidFill>
                <a:latin typeface="Times New Roman" pitchFamily="18" charset="0"/>
                <a:cs typeface="Times New Roman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Автор презентации</a:t>
            </a:r>
          </a:p>
        </p:txBody>
      </p:sp>
      <p:pic>
        <p:nvPicPr>
          <p:cNvPr id="9" name="Рисунок 8" descr="1.wm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18993" y="476672"/>
            <a:ext cx="1632727" cy="19442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49037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90167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0803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00800" y="1417638"/>
            <a:ext cx="1828800" cy="5211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1417638"/>
            <a:ext cx="5334000" cy="5211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098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4.wm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086" cy="655259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27584" y="260648"/>
            <a:ext cx="8064896" cy="1143000"/>
          </a:xfrm>
        </p:spPr>
        <p:txBody>
          <a:bodyPr anchor="t">
            <a:normAutofit/>
          </a:bodyPr>
          <a:lstStyle>
            <a:lvl1pPr algn="l">
              <a:lnSpc>
                <a:spcPts val="2200"/>
              </a:lnSpc>
              <a:defRPr sz="1900" b="1" baseline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10208" y="1484784"/>
            <a:ext cx="2133600" cy="365125"/>
          </a:xfrm>
        </p:spPr>
        <p:txBody>
          <a:bodyPr/>
          <a:lstStyle>
            <a:lvl1pPr algn="l">
              <a:defRPr sz="2600" b="1">
                <a:solidFill>
                  <a:srgbClr val="6B812F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fld id="{6BB516BB-DF3B-481A-A96E-62E12E2979E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3" hasCustomPrompt="1"/>
          </p:nvPr>
        </p:nvSpPr>
        <p:spPr>
          <a:xfrm>
            <a:off x="755973" y="1988840"/>
            <a:ext cx="3095947" cy="3887787"/>
          </a:xfrm>
        </p:spPr>
        <p:txBody>
          <a:bodyPr>
            <a:normAutofit/>
          </a:bodyPr>
          <a:lstStyle>
            <a:lvl1pPr marL="0" indent="0">
              <a:lnSpc>
                <a:spcPts val="1300"/>
              </a:lnSpc>
              <a:spcBef>
                <a:spcPts val="0"/>
              </a:spcBef>
              <a:buNone/>
              <a:defRPr sz="1200" baseline="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 sz="12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12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sz="12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12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ru-RU" dirty="0" smtClean="0"/>
              <a:t>Основной текст слайда</a:t>
            </a:r>
          </a:p>
        </p:txBody>
      </p:sp>
      <p:sp>
        <p:nvSpPr>
          <p:cNvPr id="22" name="Рисунок 21"/>
          <p:cNvSpPr>
            <a:spLocks noGrp="1"/>
          </p:cNvSpPr>
          <p:nvPr>
            <p:ph type="pic" sz="quarter" idx="14" hasCustomPrompt="1"/>
          </p:nvPr>
        </p:nvSpPr>
        <p:spPr>
          <a:xfrm>
            <a:off x="4284663" y="1557338"/>
            <a:ext cx="4608512" cy="3527425"/>
          </a:xfrm>
        </p:spPr>
        <p:txBody>
          <a:bodyPr anchor="ctr">
            <a:normAutofit/>
          </a:bodyPr>
          <a:lstStyle>
            <a:lvl1pPr algn="ctr">
              <a:buNone/>
              <a:defRPr sz="16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ru-RU" dirty="0" smtClean="0"/>
              <a:t>Изображение</a:t>
            </a:r>
            <a:endParaRPr lang="ru-RU" dirty="0"/>
          </a:p>
        </p:txBody>
      </p:sp>
      <p:pic>
        <p:nvPicPr>
          <p:cNvPr id="10" name="Рисунок 9" descr="5.wm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82000" y="6120000"/>
            <a:ext cx="1288663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83937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4.wm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086" cy="655259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27584" y="260648"/>
            <a:ext cx="8064896" cy="1143000"/>
          </a:xfrm>
        </p:spPr>
        <p:txBody>
          <a:bodyPr anchor="t">
            <a:normAutofit/>
          </a:bodyPr>
          <a:lstStyle>
            <a:lvl1pPr algn="l">
              <a:lnSpc>
                <a:spcPts val="2200"/>
              </a:lnSpc>
              <a:defRPr sz="1900" b="1" baseline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10208" y="1484784"/>
            <a:ext cx="2133600" cy="365125"/>
          </a:xfrm>
        </p:spPr>
        <p:txBody>
          <a:bodyPr/>
          <a:lstStyle>
            <a:lvl1pPr algn="l">
              <a:defRPr sz="2600" b="1">
                <a:solidFill>
                  <a:srgbClr val="6B812F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fld id="{6BB516BB-DF3B-481A-A96E-62E12E2979E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3" hasCustomPrompt="1"/>
          </p:nvPr>
        </p:nvSpPr>
        <p:spPr>
          <a:xfrm>
            <a:off x="755973" y="1988840"/>
            <a:ext cx="3095947" cy="3887787"/>
          </a:xfrm>
        </p:spPr>
        <p:txBody>
          <a:bodyPr>
            <a:normAutofit/>
          </a:bodyPr>
          <a:lstStyle>
            <a:lvl1pPr marL="0" indent="0">
              <a:lnSpc>
                <a:spcPts val="1300"/>
              </a:lnSpc>
              <a:spcBef>
                <a:spcPts val="0"/>
              </a:spcBef>
              <a:buNone/>
              <a:defRPr sz="1200" baseline="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 sz="12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12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sz="12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12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ru-RU" dirty="0" smtClean="0"/>
              <a:t>Основной текст слайда</a:t>
            </a:r>
          </a:p>
        </p:txBody>
      </p:sp>
      <p:sp>
        <p:nvSpPr>
          <p:cNvPr id="22" name="Рисунок 21"/>
          <p:cNvSpPr>
            <a:spLocks noGrp="1"/>
          </p:cNvSpPr>
          <p:nvPr>
            <p:ph type="pic" sz="quarter" idx="14" hasCustomPrompt="1"/>
          </p:nvPr>
        </p:nvSpPr>
        <p:spPr>
          <a:xfrm>
            <a:off x="4284663" y="1557338"/>
            <a:ext cx="4608512" cy="3527425"/>
          </a:xfrm>
        </p:spPr>
        <p:txBody>
          <a:bodyPr anchor="ctr">
            <a:normAutofit/>
          </a:bodyPr>
          <a:lstStyle>
            <a:lvl1pPr algn="ctr">
              <a:buNone/>
              <a:defRPr sz="16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ru-RU" dirty="0" smtClean="0"/>
              <a:t>Изображение</a:t>
            </a:r>
            <a:endParaRPr lang="ru-RU" dirty="0"/>
          </a:p>
        </p:txBody>
      </p:sp>
      <p:pic>
        <p:nvPicPr>
          <p:cNvPr id="10" name="Рисунок 9" descr="5.wm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82000" y="6120000"/>
            <a:ext cx="1288663" cy="504000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5334000"/>
            <a:ext cx="77724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5867400"/>
            <a:ext cx="7772400" cy="533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</p:spTree>
    <p:extLst>
      <p:ext uri="{BB962C8B-B14F-4D97-AF65-F5344CB8AC3E}">
        <p14:creationId xmlns:p14="http://schemas.microsoft.com/office/powerpoint/2010/main" val="2365422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403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31795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305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059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179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647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E7762-FA16-4E54-A261-168711A30610}" type="datetimeFigureOut">
              <a:rPr lang="ru-RU" smtClean="0"/>
              <a:pPr/>
              <a:t>13.03.2020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7D9E1-B967-4FB6-92C9-0D1E93E8429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417638"/>
            <a:ext cx="731520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3152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  <p:extLst>
      <p:ext uri="{BB962C8B-B14F-4D97-AF65-F5344CB8AC3E}">
        <p14:creationId xmlns:p14="http://schemas.microsoft.com/office/powerpoint/2010/main" val="687514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9"/>
          <a:stretch/>
        </p:blipFill>
        <p:spPr>
          <a:xfrm>
            <a:off x="0" y="34879"/>
            <a:ext cx="9144000" cy="685799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2551836"/>
            <a:ext cx="6876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bg1"/>
                </a:solidFill>
                <a:latin typeface="Bankir-Retro" panose="02000606050000020004" pitchFamily="2" charset="0"/>
                <a:cs typeface="Times New Roman" panose="02020603050405020304" pitchFamily="18" charset="0"/>
              </a:rPr>
              <a:t>Проект </a:t>
            </a: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bg1"/>
                </a:solidFill>
                <a:latin typeface="Bankir-Retro" panose="02000606050000020004" pitchFamily="2" charset="0"/>
                <a:cs typeface="Times New Roman" panose="02020603050405020304" pitchFamily="18" charset="0"/>
              </a:rPr>
              <a:t>создания центра реабилитации диких животных</a:t>
            </a: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bg1"/>
                </a:solidFill>
                <a:latin typeface="Bankir-Retro" panose="02000606050000020004" pitchFamily="2" charset="0"/>
              </a:rPr>
              <a:t> «Крылья»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2313" y="6309320"/>
            <a:ext cx="5845907" cy="429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rgbClr val="006600"/>
                </a:solidFill>
                <a:latin typeface="Bankir-Retro" panose="02000606050000020004" pitchFamily="2" charset="0"/>
              </a:rPr>
              <a:t>Зам. директора по экологическому просвещению Елисеева Н.В.</a:t>
            </a:r>
            <a:endParaRPr lang="ru-RU" sz="1600" dirty="0">
              <a:solidFill>
                <a:srgbClr val="006600"/>
              </a:solidFill>
              <a:latin typeface="Bankir-Retro" panose="02000606050000020004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11230"/>
            <a:ext cx="1728192" cy="157596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699792" y="447722"/>
            <a:ext cx="3188204" cy="1302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006600"/>
                </a:solidFill>
                <a:latin typeface="Bankir-Retro" panose="02000606050000020004" pitchFamily="2" charset="0"/>
              </a:rPr>
              <a:t>Государственный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006600"/>
                </a:solidFill>
                <a:latin typeface="Bankir-Retro" panose="02000606050000020004" pitchFamily="2" charset="0"/>
              </a:rPr>
              <a:t>природный заповедник 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006600"/>
                </a:solidFill>
                <a:latin typeface="Bankir-Retro" panose="02000606050000020004" pitchFamily="2" charset="0"/>
              </a:rPr>
              <a:t>«Кузнецкий Алатау»</a:t>
            </a:r>
            <a:endParaRPr lang="ru-RU" b="1" dirty="0">
              <a:solidFill>
                <a:srgbClr val="006600"/>
              </a:solidFill>
              <a:latin typeface="Bankir-Retro" panose="02000606050000020004" pitchFamily="2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483768" y="275489"/>
            <a:ext cx="0" cy="1611709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9" t="5642" r="26767" b="35894"/>
          <a:stretch/>
        </p:blipFill>
        <p:spPr>
          <a:xfrm>
            <a:off x="6691662" y="7767"/>
            <a:ext cx="2016224" cy="17158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662" y="5211704"/>
            <a:ext cx="2016224" cy="17082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3" r="8084"/>
          <a:stretch/>
        </p:blipFill>
        <p:spPr>
          <a:xfrm>
            <a:off x="6691662" y="3450322"/>
            <a:ext cx="2016224" cy="17478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" r="7969"/>
          <a:stretch/>
        </p:blipFill>
        <p:spPr>
          <a:xfrm>
            <a:off x="6691663" y="1717123"/>
            <a:ext cx="2016224" cy="17264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70855"/>
            <a:ext cx="936104" cy="85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81873" y="372470"/>
            <a:ext cx="7056784" cy="576064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2800" spc="200" dirty="0">
                <a:latin typeface="Bankir-Retro" panose="02000606050000020004" pitchFamily="2" charset="0"/>
              </a:rPr>
              <a:t>Ожидаемые результаты проекта</a:t>
            </a:r>
            <a:br>
              <a:rPr lang="ru-RU" sz="2800" spc="200" dirty="0">
                <a:latin typeface="Bankir-Retro" panose="02000606050000020004" pitchFamily="2" charset="0"/>
              </a:rPr>
            </a:br>
            <a:endParaRPr lang="ru-RU" sz="2800" spc="200" dirty="0">
              <a:latin typeface="Bankir-Retro" panose="02000606050000020004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19" y="1472870"/>
            <a:ext cx="8335209" cy="2970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prstClr val="black"/>
                </a:solidFill>
                <a:cs typeface="Calibri" panose="020F0502020204030204" pitchFamily="34" charset="0"/>
              </a:rPr>
              <a:t>Создание центра реабилитации диких животных;</a:t>
            </a:r>
            <a:endParaRPr lang="ru-RU" sz="800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prstClr val="black"/>
                </a:solidFill>
                <a:cs typeface="Calibri" panose="020F0502020204030204" pitchFamily="34" charset="0"/>
              </a:rPr>
              <a:t>Повышение внимания общественности к проблеме диких животных;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prstClr val="black"/>
                </a:solidFill>
                <a:cs typeface="Calibri" panose="020F0502020204030204" pitchFamily="34" charset="0"/>
              </a:rPr>
              <a:t>Повышение количества принятых на реабилитацию животных;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prstClr val="black"/>
                </a:solidFill>
                <a:cs typeface="Calibri" panose="020F0502020204030204" pitchFamily="34" charset="0"/>
              </a:rPr>
              <a:t>Повышение количества животных, выпущенных после реабилитации в дикую природу;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prstClr val="black"/>
                </a:solidFill>
                <a:cs typeface="Calibri" panose="020F0502020204030204" pitchFamily="34" charset="0"/>
              </a:rPr>
              <a:t>Создание буклета «Что делать если вы нашли дикое животное»;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prstClr val="black"/>
                </a:solidFill>
                <a:cs typeface="Calibri" panose="020F0502020204030204" pitchFamily="34" charset="0"/>
              </a:rPr>
              <a:t>Создание линейки-закладки «Определитель птиц»;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prstClr val="black"/>
                </a:solidFill>
                <a:cs typeface="Calibri" panose="020F0502020204030204" pitchFamily="34" charset="0"/>
              </a:rPr>
              <a:t>Создание футболок с изображением животных и символикой проекта;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prstClr val="black"/>
                </a:solidFill>
                <a:cs typeface="Calibri" panose="020F0502020204030204" pitchFamily="34" charset="0"/>
              </a:rPr>
              <a:t>Создание видеоролика о проекте</a:t>
            </a:r>
            <a:r>
              <a:rPr lang="ru-RU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Проведение акции по продвижению проекта.</a:t>
            </a:r>
            <a:endParaRPr lang="ru-RU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07503" y="1396937"/>
            <a:ext cx="8479225" cy="3046035"/>
          </a:xfrm>
          <a:prstGeom prst="roundRect">
            <a:avLst/>
          </a:prstGeom>
          <a:noFill/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8" y="4525150"/>
            <a:ext cx="2757084" cy="20001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940" y="4530474"/>
            <a:ext cx="2968203" cy="1994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5" r="18500"/>
          <a:stretch/>
        </p:blipFill>
        <p:spPr>
          <a:xfrm>
            <a:off x="6012775" y="4532536"/>
            <a:ext cx="2602227" cy="2000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5601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85" y="0"/>
            <a:ext cx="9144000" cy="6885384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4356160" y="6381328"/>
            <a:ext cx="575880" cy="365125"/>
          </a:xfrm>
        </p:spPr>
        <p:txBody>
          <a:bodyPr/>
          <a:lstStyle/>
          <a:p>
            <a:r>
              <a:rPr lang="ru-RU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70855"/>
            <a:ext cx="936104" cy="85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83568" y="332656"/>
            <a:ext cx="7056784" cy="865411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2800" spc="200" dirty="0" smtClean="0">
                <a:latin typeface="Bankir-Retro" panose="02000606050000020004" pitchFamily="2" charset="0"/>
              </a:rPr>
              <a:t>СПАСИБО ЗА ВНИМАНИЕ</a:t>
            </a:r>
            <a:endParaRPr lang="ru-RU" sz="2800" spc="200" dirty="0">
              <a:latin typeface="Bankir-Retro" panose="02000606050000020004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4979" t="11605" r="5390" b="11246"/>
          <a:stretch/>
        </p:blipFill>
        <p:spPr>
          <a:xfrm>
            <a:off x="-20986" y="1363869"/>
            <a:ext cx="8769450" cy="552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45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4572000" y="6381328"/>
            <a:ext cx="431680" cy="365125"/>
          </a:xfrm>
        </p:spPr>
        <p:txBody>
          <a:bodyPr/>
          <a:lstStyle/>
          <a:p>
            <a:fld id="{6BB516BB-DF3B-481A-A96E-62E12E2979ED}" type="slidenum">
              <a:rPr lang="ru-RU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</a:t>
            </a:fld>
            <a:endParaRPr lang="ru-RU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70855"/>
            <a:ext cx="936104" cy="85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27584" y="448403"/>
            <a:ext cx="7380820" cy="576064"/>
          </a:xfrm>
        </p:spPr>
        <p:txBody>
          <a:bodyPr>
            <a:noAutofit/>
          </a:bodyPr>
          <a:lstStyle/>
          <a:p>
            <a:r>
              <a:rPr lang="ru-RU" sz="2000" spc="200" dirty="0">
                <a:latin typeface="Bankir-Retro" panose="02000606050000020004" pitchFamily="2" charset="0"/>
              </a:rPr>
              <a:t>НАПРАВЛЕНИЯ РАБОТЫ ЭКОЛОГИЧЕСКОГО ПРОСВЕЩЕНИЯ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44772" y="3606518"/>
            <a:ext cx="1608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Фотовыставки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4372" y="5106314"/>
            <a:ext cx="2342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Экологические акции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и мероприятия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42834" y="5106314"/>
            <a:ext cx="2353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Издание сувенирной,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печатной продукции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7150" y="2002122"/>
            <a:ext cx="2656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Взаимодействие со СМИ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33190" y="1863622"/>
            <a:ext cx="2520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Официальный сайт, социальные сети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4372" y="3606518"/>
            <a:ext cx="2324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Экологический центр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" t="14393" r="63598" b="14325"/>
          <a:stretch/>
        </p:blipFill>
        <p:spPr>
          <a:xfrm>
            <a:off x="35496" y="1484784"/>
            <a:ext cx="3096344" cy="4943150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3275856" y="1556792"/>
            <a:ext cx="5508104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663300"/>
                </a:solidFill>
                <a:latin typeface="Arial"/>
              </a:rPr>
              <a:t>Расположен</a:t>
            </a:r>
            <a:r>
              <a:rPr lang="ru-RU" sz="1400" dirty="0" smtClean="0">
                <a:solidFill>
                  <a:srgbClr val="252525"/>
                </a:solidFill>
                <a:latin typeface="Arial"/>
              </a:rPr>
              <a:t>: Кемеровская область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663300"/>
                </a:solidFill>
                <a:latin typeface="Arial"/>
              </a:rPr>
              <a:t>Площад</a:t>
            </a:r>
            <a:r>
              <a:rPr lang="ru-RU" sz="1400" dirty="0" smtClean="0">
                <a:solidFill>
                  <a:srgbClr val="252525"/>
                </a:solidFill>
                <a:latin typeface="Arial"/>
              </a:rPr>
              <a:t>ь: 401 </a:t>
            </a:r>
            <a:r>
              <a:rPr lang="ru-RU" sz="1400" dirty="0">
                <a:solidFill>
                  <a:srgbClr val="252525"/>
                </a:solidFill>
                <a:latin typeface="Arial"/>
              </a:rPr>
              <a:t>812 га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663300"/>
                </a:solidFill>
                <a:latin typeface="Arial"/>
              </a:rPr>
              <a:t>Цель создания</a:t>
            </a:r>
            <a:r>
              <a:rPr lang="ru-RU" sz="1400" dirty="0" smtClean="0">
                <a:solidFill>
                  <a:srgbClr val="252525"/>
                </a:solidFill>
                <a:latin typeface="Arial"/>
              </a:rPr>
              <a:t>: </a:t>
            </a:r>
            <a:r>
              <a:rPr lang="ru-RU" sz="1400" dirty="0" smtClean="0">
                <a:solidFill>
                  <a:srgbClr val="252525"/>
                </a:solidFill>
                <a:latin typeface="Arial"/>
              </a:rPr>
              <a:t>восстановление </a:t>
            </a:r>
            <a:r>
              <a:rPr lang="ru-RU" sz="1400" dirty="0">
                <a:solidFill>
                  <a:srgbClr val="252525"/>
                </a:solidFill>
                <a:latin typeface="Arial"/>
              </a:rPr>
              <a:t>и сохранение уникальной экосистемы гор Кузнецкого Алатау, запасов чистой воды, охрана редких животных и растений</a:t>
            </a:r>
            <a:r>
              <a:rPr lang="ru-RU" sz="1400" dirty="0" smtClean="0">
                <a:solidFill>
                  <a:srgbClr val="252525"/>
                </a:solidFill>
                <a:latin typeface="Arial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663300"/>
                </a:solidFill>
                <a:latin typeface="Arial"/>
              </a:rPr>
              <a:t>Значение </a:t>
            </a:r>
            <a:r>
              <a:rPr lang="ru-RU" sz="1400" b="1" dirty="0" smtClean="0">
                <a:solidFill>
                  <a:srgbClr val="663300"/>
                </a:solidFill>
                <a:latin typeface="Arial"/>
              </a:rPr>
              <a:t>для региона</a:t>
            </a:r>
            <a:r>
              <a:rPr lang="ru-RU" sz="1400" dirty="0" smtClean="0">
                <a:solidFill>
                  <a:srgbClr val="252525"/>
                </a:solidFill>
                <a:latin typeface="Arial"/>
              </a:rPr>
              <a:t>: в заповеднике формируется 70% правобережного стока р. Томь. В заповеднике: 178 рек, </a:t>
            </a:r>
            <a:r>
              <a:rPr lang="ru-RU" sz="1400" dirty="0" smtClean="0">
                <a:solidFill>
                  <a:srgbClr val="252525"/>
                </a:solidFill>
                <a:latin typeface="Arial"/>
              </a:rPr>
              <a:t>44 </a:t>
            </a:r>
            <a:r>
              <a:rPr lang="ru-RU" sz="1400" dirty="0" smtClean="0">
                <a:solidFill>
                  <a:srgbClr val="252525"/>
                </a:solidFill>
                <a:latin typeface="Arial"/>
              </a:rPr>
              <a:t>озера, 46 болот, </a:t>
            </a:r>
            <a:r>
              <a:rPr lang="ru-RU" sz="1400" dirty="0" smtClean="0">
                <a:solidFill>
                  <a:srgbClr val="252525"/>
                </a:solidFill>
                <a:latin typeface="Arial"/>
              </a:rPr>
              <a:t>32 ледника.</a:t>
            </a:r>
            <a:endParaRPr lang="ru-RU" sz="1400" dirty="0" smtClean="0">
              <a:solidFill>
                <a:srgbClr val="252525"/>
              </a:solidFill>
              <a:latin typeface="Arial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663300"/>
                </a:solidFill>
                <a:latin typeface="Arial"/>
              </a:rPr>
              <a:t>Уникальность</a:t>
            </a:r>
            <a:r>
              <a:rPr lang="ru-RU" sz="1400" dirty="0" smtClean="0">
                <a:solidFill>
                  <a:srgbClr val="252525"/>
                </a:solidFill>
                <a:latin typeface="Arial"/>
              </a:rPr>
              <a:t>: существование  </a:t>
            </a:r>
            <a:r>
              <a:rPr lang="ru-RU" sz="1400" dirty="0">
                <a:solidFill>
                  <a:srgbClr val="252525"/>
                </a:solidFill>
                <a:latin typeface="Arial"/>
              </a:rPr>
              <a:t>ледников  на  небольшой  высоте  (1200-1500  м  над  уровнем </a:t>
            </a:r>
            <a:r>
              <a:rPr lang="ru-RU" sz="1400" dirty="0" smtClean="0">
                <a:solidFill>
                  <a:srgbClr val="252525"/>
                </a:solidFill>
                <a:latin typeface="Arial"/>
              </a:rPr>
              <a:t>моря</a:t>
            </a:r>
            <a:r>
              <a:rPr lang="ru-RU" sz="1400" dirty="0">
                <a:solidFill>
                  <a:srgbClr val="252525"/>
                </a:solidFill>
                <a:latin typeface="Arial"/>
              </a:rPr>
              <a:t>) на 1000-1200 м ниже климатической снеговой </a:t>
            </a:r>
            <a:r>
              <a:rPr lang="ru-RU" sz="1400" dirty="0" smtClean="0">
                <a:solidFill>
                  <a:srgbClr val="252525"/>
                </a:solidFill>
                <a:latin typeface="Arial"/>
              </a:rPr>
              <a:t>линии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663300"/>
                </a:solidFill>
                <a:latin typeface="Arial"/>
              </a:rPr>
              <a:t>Под особой охраной</a:t>
            </a:r>
            <a:r>
              <a:rPr lang="ru-RU" sz="1400" b="1" dirty="0" smtClean="0">
                <a:solidFill>
                  <a:srgbClr val="252525"/>
                </a:solidFill>
                <a:latin typeface="Arial"/>
              </a:rPr>
              <a:t>: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252525"/>
                </a:solidFill>
                <a:latin typeface="Arial"/>
              </a:rPr>
              <a:t>58  </a:t>
            </a:r>
            <a:r>
              <a:rPr lang="ru-RU" sz="1400" dirty="0">
                <a:solidFill>
                  <a:srgbClr val="252525"/>
                </a:solidFill>
                <a:latin typeface="Arial"/>
              </a:rPr>
              <a:t>видов </a:t>
            </a:r>
            <a:r>
              <a:rPr lang="ru-RU" sz="1400" dirty="0" smtClean="0">
                <a:solidFill>
                  <a:srgbClr val="252525"/>
                </a:solidFill>
                <a:latin typeface="Arial"/>
              </a:rPr>
              <a:t>млекопитающих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252525"/>
                </a:solidFill>
                <a:latin typeface="Arial"/>
              </a:rPr>
              <a:t>281 </a:t>
            </a:r>
            <a:r>
              <a:rPr lang="ru-RU" sz="1400" dirty="0">
                <a:solidFill>
                  <a:srgbClr val="252525"/>
                </a:solidFill>
                <a:latin typeface="Arial"/>
              </a:rPr>
              <a:t>вид </a:t>
            </a:r>
            <a:r>
              <a:rPr lang="ru-RU" sz="1400" dirty="0" smtClean="0">
                <a:solidFill>
                  <a:srgbClr val="252525"/>
                </a:solidFill>
                <a:latin typeface="Arial"/>
              </a:rPr>
              <a:t>птиц</a:t>
            </a:r>
          </a:p>
          <a:p>
            <a:pPr algn="ctr"/>
            <a:endParaRPr lang="ru-RU" sz="1400" b="1" dirty="0" smtClean="0">
              <a:solidFill>
                <a:srgbClr val="252525"/>
              </a:solidFill>
              <a:latin typeface="Arial"/>
            </a:endParaRPr>
          </a:p>
          <a:p>
            <a:r>
              <a:rPr lang="ru-RU" sz="1400" b="1" dirty="0" smtClean="0">
                <a:solidFill>
                  <a:srgbClr val="663300"/>
                </a:solidFill>
                <a:latin typeface="Arial"/>
              </a:rPr>
              <a:t>79 </a:t>
            </a:r>
            <a:r>
              <a:rPr lang="ru-RU" sz="1400" b="1" dirty="0">
                <a:solidFill>
                  <a:srgbClr val="663300"/>
                </a:solidFill>
                <a:latin typeface="Arial"/>
              </a:rPr>
              <a:t>видов животных занесены </a:t>
            </a:r>
            <a:endParaRPr lang="ru-RU" sz="1400" b="1" dirty="0" smtClean="0">
              <a:solidFill>
                <a:srgbClr val="663300"/>
              </a:solidFill>
              <a:latin typeface="Arial"/>
            </a:endParaRPr>
          </a:p>
          <a:p>
            <a:r>
              <a:rPr lang="ru-RU" sz="1400" b="1" dirty="0" smtClean="0">
                <a:solidFill>
                  <a:srgbClr val="663300"/>
                </a:solidFill>
                <a:latin typeface="Arial"/>
              </a:rPr>
              <a:t>в </a:t>
            </a:r>
            <a:r>
              <a:rPr lang="ru-RU" sz="1400" b="1" dirty="0">
                <a:solidFill>
                  <a:srgbClr val="663300"/>
                </a:solidFill>
                <a:latin typeface="Arial"/>
              </a:rPr>
              <a:t>Красные книги различного ранга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 smtClean="0">
              <a:solidFill>
                <a:srgbClr val="252525"/>
              </a:solidFill>
              <a:latin typeface="Arial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 smtClean="0">
              <a:solidFill>
                <a:srgbClr val="252525"/>
              </a:solidFill>
              <a:latin typeface="Arial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1" r="16107"/>
          <a:stretch/>
        </p:blipFill>
        <p:spPr>
          <a:xfrm flipH="1">
            <a:off x="6104348" y="4591238"/>
            <a:ext cx="2679612" cy="23228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018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4450897" y="6381328"/>
            <a:ext cx="431680" cy="365125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B516BB-DF3B-481A-A96E-62E12E2979ED}" type="slidenum">
              <a:rPr kumimoji="0" lang="ru-RU" sz="2600" b="1" i="0" u="none" strike="noStrike" kern="1200" cap="none" spc="0" normalizeH="0" baseline="0" noProof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70855"/>
            <a:ext cx="936104" cy="85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83568" y="309629"/>
            <a:ext cx="7056784" cy="576064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2800" spc="200" dirty="0">
                <a:latin typeface="Bankir-Retro" panose="02000606050000020004" pitchFamily="2" charset="0"/>
              </a:rPr>
              <a:t>Цель проекта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16216" y="43651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0180" y="3338325"/>
            <a:ext cx="2880320" cy="2088232"/>
          </a:xfrm>
          <a:prstGeom prst="round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Создание первого в Кузбассе реабилитационного центра для диких животных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временно или постоянно потерявших способность самостоятельно выживать в природе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3131840" y="1422376"/>
            <a:ext cx="2232248" cy="2019589"/>
          </a:xfrm>
          <a:prstGeom prst="ellipse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Спасение и сохранение диких животных  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838222" y="3406657"/>
            <a:ext cx="2808312" cy="2088232"/>
          </a:xfrm>
          <a:prstGeom prst="roundRect">
            <a:avLst/>
          </a:prstGeom>
          <a:solidFill>
            <a:srgbClr val="6633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Привлечение внимания населения к проблеме сохранения  диких животных</a:t>
            </a:r>
          </a:p>
        </p:txBody>
      </p:sp>
      <p:sp>
        <p:nvSpPr>
          <p:cNvPr id="20" name="Стрелка вверх 19"/>
          <p:cNvSpPr/>
          <p:nvPr/>
        </p:nvSpPr>
        <p:spPr>
          <a:xfrm rot="2893320">
            <a:off x="2642714" y="2690462"/>
            <a:ext cx="291246" cy="647284"/>
          </a:xfrm>
          <a:prstGeom prst="upArrow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Стрелка вверх 21"/>
          <p:cNvSpPr/>
          <p:nvPr/>
        </p:nvSpPr>
        <p:spPr>
          <a:xfrm rot="18337910">
            <a:off x="5532548" y="2707779"/>
            <a:ext cx="291246" cy="647284"/>
          </a:xfrm>
          <a:prstGeom prst="upArrow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" descr="Обсуждение плейкаста Раненая птиц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94" y="3756533"/>
            <a:ext cx="2460934" cy="298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54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70855"/>
            <a:ext cx="936104" cy="85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-138930"/>
            <a:ext cx="7740352" cy="140769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200" spc="200" dirty="0" smtClean="0">
                <a:latin typeface="Bankir-Retro" panose="02000606050000020004" pitchFamily="2" charset="0"/>
              </a:rPr>
              <a:t>           </a:t>
            </a:r>
            <a:endParaRPr lang="ru-RU" spc="200" dirty="0">
              <a:latin typeface="Bankir-Retro" panose="02000606050000020004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686" y="1297177"/>
            <a:ext cx="8497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Экологический центр заповедника «Кузнецкий Алатау»</a:t>
            </a:r>
            <a:endParaRPr lang="ru-RU" sz="20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47664" y="344749"/>
            <a:ext cx="5147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Bankir-Retro" panose="02000606050000020004" pitchFamily="2" charset="0"/>
                <a:cs typeface="Arial" panose="020B0604020202020204" pitchFamily="34" charset="0"/>
              </a:rPr>
              <a:t>Место реализации проекта</a:t>
            </a:r>
            <a:endParaRPr lang="ru-RU" sz="2800" b="1" dirty="0">
              <a:solidFill>
                <a:schemeClr val="bg1"/>
              </a:solidFill>
              <a:latin typeface="Bankir-Retro" panose="02000606050000020004" pitchFamily="2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21155" y="1641411"/>
            <a:ext cx="80128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Создан: </a:t>
            </a:r>
            <a:r>
              <a:rPr lang="ru-RU" sz="1600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2007 г.</a:t>
            </a:r>
          </a:p>
          <a:p>
            <a:r>
              <a:rPr lang="ru-RU" sz="16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создания: </a:t>
            </a:r>
            <a:r>
              <a:rPr lang="ru-RU" sz="1600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 эколого-просветительской работы  с  населением, создание рекреационного и просветительского центра на юге Кузбасса . </a:t>
            </a:r>
          </a:p>
          <a:p>
            <a:r>
              <a:rPr lang="ru-RU" sz="16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 smtClean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ru-RU" sz="1600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га.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55776" y="2584638"/>
            <a:ext cx="3386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 его </a:t>
            </a:r>
            <a:r>
              <a:rPr lang="ru-RU" b="1" dirty="0" smtClean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территории находятся</a:t>
            </a:r>
            <a:r>
              <a:rPr lang="ru-RU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ru-RU" b="1" dirty="0" smtClean="0">
                <a:solidFill>
                  <a:srgbClr val="008000"/>
                </a:solidFill>
              </a:rPr>
              <a:t>:</a:t>
            </a:r>
            <a:endParaRPr lang="ru-RU" b="1" dirty="0">
              <a:solidFill>
                <a:srgbClr val="008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0665" y="2860346"/>
            <a:ext cx="2600715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Вольерный комплекс:</a:t>
            </a:r>
          </a:p>
          <a:p>
            <a:r>
              <a:rPr lang="ru-RU" sz="16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Млекопитающие: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благородный </a:t>
            </a:r>
            <a:r>
              <a:rPr lang="ru-RU" sz="1600" dirty="0" smtClean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олень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косуля сибирская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лось европейский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кабан</a:t>
            </a:r>
            <a:endParaRPr lang="ru-RU" sz="1600" dirty="0" smtClean="0">
              <a:solidFill>
                <a:srgbClr val="2525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норка американская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енот полоскун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лисица обыкновенная</a:t>
            </a:r>
          </a:p>
          <a:p>
            <a:r>
              <a:rPr lang="ru-RU" sz="16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Птицы: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лебедь кликун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утка кряква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сова болотная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неясыть бородатая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канюк обыкновенный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коршун четный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5627208" y="2857559"/>
            <a:ext cx="2960755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</a:t>
            </a:r>
            <a:r>
              <a:rPr lang="ru-RU" sz="16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реабилитации диких птиц «Крылья»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</a:t>
            </a:r>
            <a:r>
              <a:rPr lang="ru-RU" sz="1600" dirty="0" smtClean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природы</a:t>
            </a:r>
            <a:endParaRPr lang="ru-RU" sz="1600" dirty="0">
              <a:solidFill>
                <a:srgbClr val="2525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тропа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тропа здоровья</a:t>
            </a:r>
            <a:endParaRPr lang="ru-RU" sz="1600" dirty="0">
              <a:solidFill>
                <a:srgbClr val="2525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конный </a:t>
            </a:r>
            <a:r>
              <a:rPr lang="ru-RU" sz="1600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двор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чум </a:t>
            </a:r>
            <a:r>
              <a:rPr lang="ru-RU" sz="1600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 err="1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шорская</a:t>
            </a:r>
            <a:r>
              <a:rPr lang="ru-RU" sz="1600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экспозиция</a:t>
            </a:r>
            <a:r>
              <a:rPr lang="ru-RU" sz="1600" dirty="0" smtClean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изба шорского охотника</a:t>
            </a:r>
            <a:endParaRPr lang="ru-RU" sz="1600" dirty="0">
              <a:solidFill>
                <a:srgbClr val="2525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площадка</a:t>
            </a:r>
            <a:endParaRPr lang="ru-RU" sz="1600" dirty="0">
              <a:solidFill>
                <a:srgbClr val="2525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768378" y="5370482"/>
            <a:ext cx="5895169" cy="1487518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обитатели содержащиеся в вольерном комплексе</a:t>
            </a:r>
          </a:p>
          <a:p>
            <a:pPr lvl="0" algn="ctr"/>
            <a:r>
              <a:rPr lang="ru-RU" sz="16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оказались здесь из-за различных жизненных обстоятельств: </a:t>
            </a:r>
          </a:p>
          <a:p>
            <a:pPr lvl="0" algn="ctr"/>
            <a:r>
              <a:rPr lang="ru-RU" sz="16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кто-то был ранен, кто-то остался без родителей, </a:t>
            </a:r>
            <a:endParaRPr lang="ru-RU" sz="1600" kern="0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600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16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кто-то уже родился здесь.</a:t>
            </a:r>
          </a:p>
          <a:p>
            <a:pPr lvl="0" algn="ctr"/>
            <a:r>
              <a:rPr lang="ru-RU" sz="16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 выживать </a:t>
            </a:r>
            <a:r>
              <a:rPr lang="ru-RU" sz="1600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дикой природе они уже не смогут. </a:t>
            </a:r>
          </a:p>
        </p:txBody>
      </p:sp>
    </p:spTree>
    <p:extLst>
      <p:ext uri="{BB962C8B-B14F-4D97-AF65-F5344CB8AC3E}">
        <p14:creationId xmlns:p14="http://schemas.microsoft.com/office/powerpoint/2010/main" val="156479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" y="-28424"/>
            <a:ext cx="9144000" cy="688538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70855"/>
            <a:ext cx="936104" cy="85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Заголовок 13"/>
          <p:cNvSpPr txBox="1">
            <a:spLocks noGrp="1"/>
          </p:cNvSpPr>
          <p:nvPr>
            <p:ph type="title"/>
          </p:nvPr>
        </p:nvSpPr>
        <p:spPr>
          <a:xfrm>
            <a:off x="683915" y="572727"/>
            <a:ext cx="7056437" cy="576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Bankir-Retro" panose="02000606050000020004" pitchFamily="2" charset="0"/>
                <a:cs typeface="Arial" panose="020B0604020202020204" pitchFamily="34" charset="0"/>
              </a:rPr>
              <a:t>Место реализации проекта</a:t>
            </a:r>
            <a:endParaRPr lang="ru-RU" sz="2800" b="1" dirty="0">
              <a:solidFill>
                <a:schemeClr val="bg1"/>
              </a:solidFill>
              <a:latin typeface="Bankir-Retro" panose="02000606050000020004" pitchFamily="2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504" y="2533558"/>
            <a:ext cx="2931333" cy="2198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458" y="4005064"/>
            <a:ext cx="3706634" cy="24674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186544" y="1302452"/>
            <a:ext cx="856192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2015 году на территории экологического центра заповедника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«Кузнецкий Алатау»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функционирует Центр реабилитации диких птиц «Крылья».</a:t>
            </a:r>
          </a:p>
          <a:p>
            <a:endPara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четыре года его пациентами стали более 200 диких птиц,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том числе и занесенные в Красные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книги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различного уровня – сапсан, лебедь-кликун, сплюшка сибирская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другие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39" y="3140968"/>
            <a:ext cx="4428493" cy="29523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78945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" y="-28424"/>
            <a:ext cx="9144000" cy="688538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70855"/>
            <a:ext cx="936104" cy="85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Заголовок 13"/>
          <p:cNvSpPr txBox="1">
            <a:spLocks noGrp="1"/>
          </p:cNvSpPr>
          <p:nvPr>
            <p:ph type="title"/>
          </p:nvPr>
        </p:nvSpPr>
        <p:spPr>
          <a:xfrm>
            <a:off x="683915" y="572727"/>
            <a:ext cx="7056437" cy="576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Bankir-Retro" panose="02000606050000020004" pitchFamily="2" charset="0"/>
                <a:cs typeface="Arial" panose="020B0604020202020204" pitchFamily="34" charset="0"/>
              </a:rPr>
              <a:t>Место реализации проекта</a:t>
            </a:r>
            <a:endParaRPr lang="ru-RU" sz="2800" b="1" dirty="0">
              <a:solidFill>
                <a:schemeClr val="bg1"/>
              </a:solidFill>
              <a:latin typeface="Bankir-Retro" panose="02000606050000020004" pitchFamily="2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195368"/>
            <a:ext cx="3097907" cy="28558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186544" y="1302452"/>
            <a:ext cx="8561920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0510" algn="just"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 не только птицы находят спасение и кров в центре реабилитации. Только в этом году сюда поступили: лисица,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енот,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косуля, белка и норка.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Некоторые из этих животных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получили травмы из-за которых выжить самостоятельно в природе не смогут.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теперь Центр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навсегда станет для них домом.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33820"/>
          <a:stretch/>
        </p:blipFill>
        <p:spPr>
          <a:xfrm rot="5400000">
            <a:off x="2759515" y="3535330"/>
            <a:ext cx="2662889" cy="3458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72" y="2629881"/>
            <a:ext cx="3227850" cy="24208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2774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70855"/>
            <a:ext cx="936104" cy="85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83568" y="309629"/>
            <a:ext cx="7056784" cy="576064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2800" spc="200" dirty="0">
                <a:latin typeface="Bankir-Retro" panose="02000606050000020004" pitchFamily="2" charset="0"/>
              </a:rPr>
              <a:t>Актуальность проекта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16216" y="43651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7801" y="1609058"/>
            <a:ext cx="2880320" cy="139237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lvl="0" algn="ctr"/>
            <a:r>
              <a:rPr lang="ru-RU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Переполнение вольеров для хищных птиц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2955921" y="2917346"/>
            <a:ext cx="2694751" cy="2023822"/>
          </a:xfrm>
          <a:prstGeom prst="ellipse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lvl="0" algn="ctr"/>
            <a:r>
              <a:rPr lang="ru-RU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С момента открытия центра, </a:t>
            </a:r>
            <a:r>
              <a:rPr lang="ru-RU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мы столкнулись </a:t>
            </a:r>
            <a:r>
              <a:rPr lang="ru-RU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с рядом </a:t>
            </a:r>
            <a:r>
              <a:rPr lang="ru-RU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трудностей: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780587" y="1650597"/>
            <a:ext cx="2808312" cy="1397175"/>
          </a:xfrm>
          <a:prstGeom prst="roundRect">
            <a:avLst/>
          </a:prstGeom>
          <a:solidFill>
            <a:srgbClr val="6633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lvl="0" algn="ctr"/>
            <a:r>
              <a:rPr lang="ru-RU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Отсутствие теплого карантинного помещения, </a:t>
            </a:r>
            <a:r>
              <a:rPr lang="ru-RU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 боксами временного </a:t>
            </a:r>
            <a:r>
              <a:rPr lang="ru-RU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пребывания</a:t>
            </a:r>
          </a:p>
          <a:p>
            <a:pPr lvl="0" algn="ctr"/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трелка вверх 19"/>
          <p:cNvSpPr/>
          <p:nvPr/>
        </p:nvSpPr>
        <p:spPr>
          <a:xfrm rot="18764994">
            <a:off x="3157425" y="2427039"/>
            <a:ext cx="291246" cy="647284"/>
          </a:xfrm>
          <a:prstGeom prst="upArrow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Стрелка вверх 21"/>
          <p:cNvSpPr/>
          <p:nvPr/>
        </p:nvSpPr>
        <p:spPr>
          <a:xfrm rot="2545798">
            <a:off x="5244166" y="2427038"/>
            <a:ext cx="291246" cy="647284"/>
          </a:xfrm>
          <a:prstGeom prst="upArrow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558" y="3291538"/>
            <a:ext cx="2407476" cy="18262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50"/>
          <a:stretch/>
        </p:blipFill>
        <p:spPr>
          <a:xfrm rot="5400000">
            <a:off x="758980" y="2971680"/>
            <a:ext cx="1759551" cy="2342424"/>
          </a:xfrm>
          <a:prstGeom prst="rect">
            <a:avLst/>
          </a:prstGeom>
        </p:spPr>
      </p:pic>
      <p:sp>
        <p:nvSpPr>
          <p:cNvPr id="23" name="Скругленный прямоугольник 22"/>
          <p:cNvSpPr/>
          <p:nvPr/>
        </p:nvSpPr>
        <p:spPr>
          <a:xfrm>
            <a:off x="1030455" y="5328083"/>
            <a:ext cx="2952328" cy="142082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lvl="0" algn="ctr"/>
            <a:r>
              <a:rPr lang="ru-RU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одном небольшом вольере </a:t>
            </a:r>
          </a:p>
          <a:p>
            <a:pPr lvl="0" algn="ctr"/>
            <a:r>
              <a:rPr lang="ru-RU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вынужденное размещение 5 птиц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855321" y="5353496"/>
            <a:ext cx="2885031" cy="1419889"/>
          </a:xfrm>
          <a:prstGeom prst="roundRect">
            <a:avLst/>
          </a:prstGeom>
          <a:solidFill>
            <a:srgbClr val="6633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lvl="0" algn="ctr"/>
            <a:r>
              <a:rPr lang="ru-RU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Вынужденное размещение косули </a:t>
            </a:r>
          </a:p>
          <a:p>
            <a:pPr lvl="0" algn="ctr"/>
            <a:r>
              <a:rPr lang="ru-RU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зимовальном помещении </a:t>
            </a:r>
            <a:endParaRPr lang="ru-RU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ru-RU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для водоплавающих птиц</a:t>
            </a:r>
          </a:p>
        </p:txBody>
      </p:sp>
    </p:spTree>
    <p:extLst>
      <p:ext uri="{BB962C8B-B14F-4D97-AF65-F5344CB8AC3E}">
        <p14:creationId xmlns:p14="http://schemas.microsoft.com/office/powerpoint/2010/main" val="129231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782"/>
            <a:ext cx="9144000" cy="688538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70855"/>
            <a:ext cx="936104" cy="85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83568" y="309629"/>
            <a:ext cx="7056784" cy="576064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2800" spc="200" dirty="0">
                <a:latin typeface="Bankir-Retro" panose="02000606050000020004" pitchFamily="2" charset="0"/>
              </a:rPr>
              <a:t>Задачи реабилитационного центра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16216" y="43651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" name="Стрелка вверх 19"/>
          <p:cNvSpPr/>
          <p:nvPr/>
        </p:nvSpPr>
        <p:spPr>
          <a:xfrm rot="13631649">
            <a:off x="1921806" y="3021787"/>
            <a:ext cx="291246" cy="647284"/>
          </a:xfrm>
          <a:prstGeom prst="upArrow">
            <a:avLst/>
          </a:prstGeom>
          <a:solidFill>
            <a:schemeClr val="bg2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Стрелка вверх 21"/>
          <p:cNvSpPr/>
          <p:nvPr/>
        </p:nvSpPr>
        <p:spPr>
          <a:xfrm rot="7801271">
            <a:off x="6232344" y="3079267"/>
            <a:ext cx="291246" cy="647284"/>
          </a:xfrm>
          <a:prstGeom prst="upArrow">
            <a:avLst/>
          </a:prstGeom>
          <a:solidFill>
            <a:schemeClr val="bg2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128150" y="3900539"/>
            <a:ext cx="2621283" cy="428507"/>
          </a:xfrm>
          <a:custGeom>
            <a:avLst/>
            <a:gdLst>
              <a:gd name="connsiteX0" fmla="*/ 0 w 2664295"/>
              <a:gd name="connsiteY0" fmla="*/ 0 h 518400"/>
              <a:gd name="connsiteX1" fmla="*/ 2664295 w 2664295"/>
              <a:gd name="connsiteY1" fmla="*/ 0 h 518400"/>
              <a:gd name="connsiteX2" fmla="*/ 2664295 w 2664295"/>
              <a:gd name="connsiteY2" fmla="*/ 518400 h 518400"/>
              <a:gd name="connsiteX3" fmla="*/ 0 w 2664295"/>
              <a:gd name="connsiteY3" fmla="*/ 518400 h 518400"/>
              <a:gd name="connsiteX4" fmla="*/ 0 w 2664295"/>
              <a:gd name="connsiteY4" fmla="*/ 0 h 51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4295" h="518400">
                <a:moveTo>
                  <a:pt x="0" y="0"/>
                </a:moveTo>
                <a:lnTo>
                  <a:pt x="2664295" y="0"/>
                </a:lnTo>
                <a:lnTo>
                  <a:pt x="2664295" y="518400"/>
                </a:lnTo>
                <a:lnTo>
                  <a:pt x="0" y="5184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txBody>
          <a:bodyPr spcFirstLastPara="0" vert="horz" wrap="square" lIns="128016" tIns="73152" rIns="128016" bIns="73152" numCol="1" spcCol="1270" anchor="ctr" anchorCtr="0">
            <a:noAutofit/>
          </a:bodyPr>
          <a:lstStyle/>
          <a:p>
            <a:pPr marL="0" marR="0" lvl="0" indent="0" algn="ctr" defTabSz="800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Научные исследования</a:t>
            </a:r>
          </a:p>
        </p:txBody>
      </p:sp>
      <p:sp>
        <p:nvSpPr>
          <p:cNvPr id="16" name="Полилиния 15"/>
          <p:cNvSpPr/>
          <p:nvPr/>
        </p:nvSpPr>
        <p:spPr>
          <a:xfrm>
            <a:off x="128150" y="4347948"/>
            <a:ext cx="2621284" cy="2176814"/>
          </a:xfrm>
          <a:custGeom>
            <a:avLst/>
            <a:gdLst>
              <a:gd name="connsiteX0" fmla="*/ 0 w 2664295"/>
              <a:gd name="connsiteY0" fmla="*/ 0 h 2569320"/>
              <a:gd name="connsiteX1" fmla="*/ 2664295 w 2664295"/>
              <a:gd name="connsiteY1" fmla="*/ 0 h 2569320"/>
              <a:gd name="connsiteX2" fmla="*/ 2664295 w 2664295"/>
              <a:gd name="connsiteY2" fmla="*/ 2569320 h 2569320"/>
              <a:gd name="connsiteX3" fmla="*/ 0 w 2664295"/>
              <a:gd name="connsiteY3" fmla="*/ 2569320 h 2569320"/>
              <a:gd name="connsiteX4" fmla="*/ 0 w 2664295"/>
              <a:gd name="connsiteY4" fmla="*/ 0 h 2569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4295" h="2569320">
                <a:moveTo>
                  <a:pt x="0" y="0"/>
                </a:moveTo>
                <a:lnTo>
                  <a:pt x="2664295" y="0"/>
                </a:lnTo>
                <a:lnTo>
                  <a:pt x="2664295" y="2569320"/>
                </a:lnTo>
                <a:lnTo>
                  <a:pt x="0" y="2569320"/>
                </a:lnTo>
                <a:lnTo>
                  <a:pt x="0" y="0"/>
                </a:lnTo>
                <a:close/>
              </a:path>
            </a:pathLst>
          </a:custGeom>
          <a:solidFill>
            <a:srgbClr val="92D050">
              <a:alpha val="90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txBody>
          <a:bodyPr spcFirstLastPara="0" vert="horz" wrap="square" lIns="96012" tIns="96012" rIns="128016" bIns="144018" numCol="1" spcCol="1270" anchor="t" anchorCtr="0">
            <a:noAutofit/>
          </a:bodyPr>
          <a:lstStyle/>
          <a:p>
            <a:pPr marL="285750" marR="0" lvl="1" indent="-285750" defTabSz="800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Мониторинг реабилитированных животных</a:t>
            </a:r>
          </a:p>
          <a:p>
            <a:pPr marL="285750" marR="0" lvl="1" indent="-285750" defTabSz="800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Разработка рекомендаций по содержанию и способов реабилитации животных в неволе</a:t>
            </a:r>
          </a:p>
        </p:txBody>
      </p:sp>
      <p:grpSp>
        <p:nvGrpSpPr>
          <p:cNvPr id="21" name="Группа 20"/>
          <p:cNvGrpSpPr/>
          <p:nvPr/>
        </p:nvGrpSpPr>
        <p:grpSpPr>
          <a:xfrm>
            <a:off x="3035471" y="4294535"/>
            <a:ext cx="2625650" cy="2230612"/>
            <a:chOff x="3419872" y="4049273"/>
            <a:chExt cx="2465057" cy="2106005"/>
          </a:xfrm>
        </p:grpSpPr>
        <p:sp>
          <p:nvSpPr>
            <p:cNvPr id="24" name="Полилиния 23"/>
            <p:cNvSpPr/>
            <p:nvPr/>
          </p:nvSpPr>
          <p:spPr>
            <a:xfrm>
              <a:off x="3419872" y="4049273"/>
              <a:ext cx="2465057" cy="958596"/>
            </a:xfrm>
            <a:custGeom>
              <a:avLst/>
              <a:gdLst>
                <a:gd name="connsiteX0" fmla="*/ 0 w 2465057"/>
                <a:gd name="connsiteY0" fmla="*/ 0 h 958596"/>
                <a:gd name="connsiteX1" fmla="*/ 2465057 w 2465057"/>
                <a:gd name="connsiteY1" fmla="*/ 0 h 958596"/>
                <a:gd name="connsiteX2" fmla="*/ 2465057 w 2465057"/>
                <a:gd name="connsiteY2" fmla="*/ 958596 h 958596"/>
                <a:gd name="connsiteX3" fmla="*/ 0 w 2465057"/>
                <a:gd name="connsiteY3" fmla="*/ 958596 h 958596"/>
                <a:gd name="connsiteX4" fmla="*/ 0 w 2465057"/>
                <a:gd name="connsiteY4" fmla="*/ 0 h 95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5057" h="958596">
                  <a:moveTo>
                    <a:pt x="0" y="0"/>
                  </a:moveTo>
                  <a:lnTo>
                    <a:pt x="2465057" y="0"/>
                  </a:lnTo>
                  <a:lnTo>
                    <a:pt x="2465057" y="958596"/>
                  </a:lnTo>
                  <a:lnTo>
                    <a:pt x="0" y="958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spcFirstLastPara="0" vert="horz" wrap="square" lIns="135128" tIns="77216" rIns="135128" bIns="77216" numCol="1" spcCol="1270" anchor="ctr" anchorCtr="0">
              <a:noAutofit/>
            </a:bodyPr>
            <a:lstStyle/>
            <a:p>
              <a:pPr marL="0" marR="0" lvl="0" indent="0" algn="ctr" defTabSz="8445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Оказание помощи пострадавшим животным:</a:t>
              </a:r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3419872" y="5007869"/>
              <a:ext cx="2465057" cy="1147409"/>
            </a:xfrm>
            <a:custGeom>
              <a:avLst/>
              <a:gdLst>
                <a:gd name="connsiteX0" fmla="*/ 0 w 2465057"/>
                <a:gd name="connsiteY0" fmla="*/ 0 h 1147409"/>
                <a:gd name="connsiteX1" fmla="*/ 2465057 w 2465057"/>
                <a:gd name="connsiteY1" fmla="*/ 0 h 1147409"/>
                <a:gd name="connsiteX2" fmla="*/ 2465057 w 2465057"/>
                <a:gd name="connsiteY2" fmla="*/ 1147409 h 1147409"/>
                <a:gd name="connsiteX3" fmla="*/ 0 w 2465057"/>
                <a:gd name="connsiteY3" fmla="*/ 1147409 h 1147409"/>
                <a:gd name="connsiteX4" fmla="*/ 0 w 2465057"/>
                <a:gd name="connsiteY4" fmla="*/ 0 h 1147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5057" h="1147409">
                  <a:moveTo>
                    <a:pt x="0" y="0"/>
                  </a:moveTo>
                  <a:lnTo>
                    <a:pt x="2465057" y="0"/>
                  </a:lnTo>
                  <a:lnTo>
                    <a:pt x="2465057" y="1147409"/>
                  </a:lnTo>
                  <a:lnTo>
                    <a:pt x="0" y="11474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285750" marR="0" lvl="1" indent="-285750" defTabSz="8445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ru-RU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Лечение</a:t>
              </a:r>
            </a:p>
            <a:p>
              <a:pPr marL="285750" marR="0" lvl="1" indent="-285750" defTabSz="8445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ru-RU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Содержание</a:t>
              </a:r>
            </a:p>
            <a:p>
              <a:pPr marL="285750" marR="0" lvl="1" indent="-285750" defTabSz="8445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ru-RU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Выпуск на волю</a:t>
              </a: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5845808" y="3956361"/>
            <a:ext cx="2664295" cy="2568401"/>
            <a:chOff x="6228185" y="3586876"/>
            <a:chExt cx="2736304" cy="2721137"/>
          </a:xfrm>
        </p:grpSpPr>
        <p:sp>
          <p:nvSpPr>
            <p:cNvPr id="28" name="Полилиния 27"/>
            <p:cNvSpPr/>
            <p:nvPr/>
          </p:nvSpPr>
          <p:spPr>
            <a:xfrm>
              <a:off x="6228185" y="3586876"/>
              <a:ext cx="2736304" cy="621926"/>
            </a:xfrm>
            <a:custGeom>
              <a:avLst/>
              <a:gdLst>
                <a:gd name="connsiteX0" fmla="*/ 0 w 2736304"/>
                <a:gd name="connsiteY0" fmla="*/ 0 h 621926"/>
                <a:gd name="connsiteX1" fmla="*/ 2736304 w 2736304"/>
                <a:gd name="connsiteY1" fmla="*/ 0 h 621926"/>
                <a:gd name="connsiteX2" fmla="*/ 2736304 w 2736304"/>
                <a:gd name="connsiteY2" fmla="*/ 621926 h 621926"/>
                <a:gd name="connsiteX3" fmla="*/ 0 w 2736304"/>
                <a:gd name="connsiteY3" fmla="*/ 621926 h 621926"/>
                <a:gd name="connsiteX4" fmla="*/ 0 w 2736304"/>
                <a:gd name="connsiteY4" fmla="*/ 0 h 621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6304" h="621926">
                  <a:moveTo>
                    <a:pt x="0" y="0"/>
                  </a:moveTo>
                  <a:lnTo>
                    <a:pt x="2736304" y="0"/>
                  </a:lnTo>
                  <a:lnTo>
                    <a:pt x="2736304" y="621926"/>
                  </a:lnTo>
                  <a:lnTo>
                    <a:pt x="0" y="6219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txBody>
            <a:bodyPr spcFirstLastPara="0" vert="horz" wrap="square" lIns="120904" tIns="69088" rIns="120904" bIns="69088" numCol="1" spcCol="1270" anchor="ctr" anchorCtr="0">
              <a:noAutofit/>
            </a:bodyPr>
            <a:lstStyle/>
            <a:p>
              <a:pPr marL="0" marR="0" lvl="0" indent="0" algn="ctr" defTabSz="7556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7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Экологическое просвещение</a:t>
              </a:r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6228185" y="4208803"/>
              <a:ext cx="2736304" cy="2099210"/>
            </a:xfrm>
            <a:custGeom>
              <a:avLst/>
              <a:gdLst>
                <a:gd name="connsiteX0" fmla="*/ 0 w 2736304"/>
                <a:gd name="connsiteY0" fmla="*/ 0 h 2286584"/>
                <a:gd name="connsiteX1" fmla="*/ 2736304 w 2736304"/>
                <a:gd name="connsiteY1" fmla="*/ 0 h 2286584"/>
                <a:gd name="connsiteX2" fmla="*/ 2736304 w 2736304"/>
                <a:gd name="connsiteY2" fmla="*/ 2286584 h 2286584"/>
                <a:gd name="connsiteX3" fmla="*/ 0 w 2736304"/>
                <a:gd name="connsiteY3" fmla="*/ 2286584 h 2286584"/>
                <a:gd name="connsiteX4" fmla="*/ 0 w 2736304"/>
                <a:gd name="connsiteY4" fmla="*/ 0 h 2286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6304" h="2286584">
                  <a:moveTo>
                    <a:pt x="0" y="0"/>
                  </a:moveTo>
                  <a:lnTo>
                    <a:pt x="2736304" y="0"/>
                  </a:lnTo>
                  <a:lnTo>
                    <a:pt x="2736304" y="2286584"/>
                  </a:lnTo>
                  <a:lnTo>
                    <a:pt x="0" y="22865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>
                <a:alpha val="90000"/>
              </a:srgb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txBody>
            <a:bodyPr spcFirstLastPara="0" vert="horz" wrap="square" lIns="90678" tIns="90678" rIns="120904" bIns="136017" numCol="1" spcCol="1270" anchor="t" anchorCtr="0">
              <a:noAutofit/>
            </a:bodyPr>
            <a:lstStyle/>
            <a:p>
              <a:pPr marL="285750" marR="0" lvl="1" indent="-285750" defTabSz="7556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ru-RU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Просветительские мероприятия (акции, выставки)</a:t>
              </a:r>
            </a:p>
            <a:p>
              <a:pPr marL="285750" marR="0" lvl="1" indent="-285750" defTabSz="7556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ru-RU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Проведение экскурсий</a:t>
              </a:r>
            </a:p>
            <a:p>
              <a:pPr marL="285750" marR="0" lvl="1" indent="-285750" defTabSz="7556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ru-RU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Инициация детских научных исследований</a:t>
              </a:r>
            </a:p>
            <a:p>
              <a:pPr marL="285750" marR="0" lvl="1" indent="-285750" defTabSz="7556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ru-RU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Поддержание волонтерских инициатив</a:t>
              </a:r>
            </a:p>
          </p:txBody>
        </p:sp>
      </p:grpSp>
      <p:sp>
        <p:nvSpPr>
          <p:cNvPr id="30" name="Овал 29"/>
          <p:cNvSpPr/>
          <p:nvPr/>
        </p:nvSpPr>
        <p:spPr>
          <a:xfrm>
            <a:off x="2519772" y="1383321"/>
            <a:ext cx="3384376" cy="201958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Задачи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Центра реабилитации диких животных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Стрелка вверх 30"/>
          <p:cNvSpPr/>
          <p:nvPr/>
        </p:nvSpPr>
        <p:spPr>
          <a:xfrm rot="10800000">
            <a:off x="4134857" y="3667036"/>
            <a:ext cx="291246" cy="385663"/>
          </a:xfrm>
          <a:prstGeom prst="upArrow">
            <a:avLst/>
          </a:prstGeom>
          <a:solidFill>
            <a:schemeClr val="bg2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91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782"/>
            <a:ext cx="9144000" cy="688538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70855"/>
            <a:ext cx="936104" cy="85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516216" y="43651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" name="Стрелка вверх 19"/>
          <p:cNvSpPr/>
          <p:nvPr/>
        </p:nvSpPr>
        <p:spPr>
          <a:xfrm rot="13631649">
            <a:off x="2536216" y="2432865"/>
            <a:ext cx="291246" cy="647284"/>
          </a:xfrm>
          <a:prstGeom prst="upArrow">
            <a:avLst/>
          </a:prstGeom>
          <a:solidFill>
            <a:schemeClr val="bg2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Стрелка вверх 21"/>
          <p:cNvSpPr/>
          <p:nvPr/>
        </p:nvSpPr>
        <p:spPr>
          <a:xfrm rot="7801271">
            <a:off x="6121465" y="2482958"/>
            <a:ext cx="291246" cy="647284"/>
          </a:xfrm>
          <a:prstGeom prst="upArrow">
            <a:avLst/>
          </a:prstGeom>
          <a:solidFill>
            <a:schemeClr val="bg2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425676" y="3340783"/>
            <a:ext cx="3138211" cy="567291"/>
          </a:xfrm>
          <a:custGeom>
            <a:avLst/>
            <a:gdLst>
              <a:gd name="connsiteX0" fmla="*/ 0 w 2664295"/>
              <a:gd name="connsiteY0" fmla="*/ 0 h 518400"/>
              <a:gd name="connsiteX1" fmla="*/ 2664295 w 2664295"/>
              <a:gd name="connsiteY1" fmla="*/ 0 h 518400"/>
              <a:gd name="connsiteX2" fmla="*/ 2664295 w 2664295"/>
              <a:gd name="connsiteY2" fmla="*/ 518400 h 518400"/>
              <a:gd name="connsiteX3" fmla="*/ 0 w 2664295"/>
              <a:gd name="connsiteY3" fmla="*/ 518400 h 518400"/>
              <a:gd name="connsiteX4" fmla="*/ 0 w 2664295"/>
              <a:gd name="connsiteY4" fmla="*/ 0 h 51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4295" h="518400">
                <a:moveTo>
                  <a:pt x="0" y="0"/>
                </a:moveTo>
                <a:lnTo>
                  <a:pt x="2664295" y="0"/>
                </a:lnTo>
                <a:lnTo>
                  <a:pt x="2664295" y="518400"/>
                </a:lnTo>
                <a:lnTo>
                  <a:pt x="0" y="5184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txBody>
          <a:bodyPr spcFirstLastPara="0" vert="horz" wrap="square" lIns="128016" tIns="73152" rIns="128016" bIns="73152" numCol="1" spcCol="1270" anchor="ctr" anchorCtr="0">
            <a:noAutofit/>
          </a:bodyPr>
          <a:lstStyle/>
          <a:p>
            <a:pPr marL="0" marR="0" lvl="0" indent="0" algn="ctr" defTabSz="800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Строительство</a:t>
            </a:r>
          </a:p>
        </p:txBody>
      </p:sp>
      <p:sp>
        <p:nvSpPr>
          <p:cNvPr id="16" name="Полилиния 15"/>
          <p:cNvSpPr/>
          <p:nvPr/>
        </p:nvSpPr>
        <p:spPr>
          <a:xfrm>
            <a:off x="425676" y="3944688"/>
            <a:ext cx="3138211" cy="2580655"/>
          </a:xfrm>
          <a:custGeom>
            <a:avLst/>
            <a:gdLst>
              <a:gd name="connsiteX0" fmla="*/ 0 w 2664295"/>
              <a:gd name="connsiteY0" fmla="*/ 0 h 2569320"/>
              <a:gd name="connsiteX1" fmla="*/ 2664295 w 2664295"/>
              <a:gd name="connsiteY1" fmla="*/ 0 h 2569320"/>
              <a:gd name="connsiteX2" fmla="*/ 2664295 w 2664295"/>
              <a:gd name="connsiteY2" fmla="*/ 2569320 h 2569320"/>
              <a:gd name="connsiteX3" fmla="*/ 0 w 2664295"/>
              <a:gd name="connsiteY3" fmla="*/ 2569320 h 2569320"/>
              <a:gd name="connsiteX4" fmla="*/ 0 w 2664295"/>
              <a:gd name="connsiteY4" fmla="*/ 0 h 2569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4295" h="2569320">
                <a:moveTo>
                  <a:pt x="0" y="0"/>
                </a:moveTo>
                <a:lnTo>
                  <a:pt x="2664295" y="0"/>
                </a:lnTo>
                <a:lnTo>
                  <a:pt x="2664295" y="2569320"/>
                </a:lnTo>
                <a:lnTo>
                  <a:pt x="0" y="2569320"/>
                </a:lnTo>
                <a:lnTo>
                  <a:pt x="0" y="0"/>
                </a:lnTo>
                <a:close/>
              </a:path>
            </a:pathLst>
          </a:custGeom>
          <a:solidFill>
            <a:srgbClr val="92D050">
              <a:alpha val="90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txBody>
          <a:bodyPr spcFirstLastPara="0" vert="horz" wrap="square" lIns="96012" tIns="96012" rIns="128016" bIns="144018" numCol="1" spcCol="1270" anchor="t" anchorCtr="0">
            <a:noAutofit/>
          </a:bodyPr>
          <a:lstStyle/>
          <a:p>
            <a:pPr marL="285750" marR="0" lvl="1" indent="-285750" defTabSz="800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Строительство дополнительных вольеров для зимнего и летнего содержания птиц </a:t>
            </a:r>
          </a:p>
          <a:p>
            <a:pPr marL="285750" marR="0" lvl="1" indent="-285750" defTabSz="800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Устройство карантинного помещения с боксами для поступивших</a:t>
            </a:r>
            <a:r>
              <a:rPr kumimoji="0" lang="ru-RU" sz="1600" b="0" i="0" u="none" strike="noStrike" kern="0" cap="none" spc="0" normalizeH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животных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5072647" y="3340783"/>
            <a:ext cx="3099754" cy="3184561"/>
            <a:chOff x="6028398" y="3470770"/>
            <a:chExt cx="3183532" cy="2839498"/>
          </a:xfrm>
        </p:grpSpPr>
        <p:sp>
          <p:nvSpPr>
            <p:cNvPr id="28" name="Полилиния 27"/>
            <p:cNvSpPr/>
            <p:nvPr/>
          </p:nvSpPr>
          <p:spPr>
            <a:xfrm>
              <a:off x="6031902" y="3470770"/>
              <a:ext cx="3180028" cy="497254"/>
            </a:xfrm>
            <a:custGeom>
              <a:avLst/>
              <a:gdLst>
                <a:gd name="connsiteX0" fmla="*/ 0 w 2736304"/>
                <a:gd name="connsiteY0" fmla="*/ 0 h 621926"/>
                <a:gd name="connsiteX1" fmla="*/ 2736304 w 2736304"/>
                <a:gd name="connsiteY1" fmla="*/ 0 h 621926"/>
                <a:gd name="connsiteX2" fmla="*/ 2736304 w 2736304"/>
                <a:gd name="connsiteY2" fmla="*/ 621926 h 621926"/>
                <a:gd name="connsiteX3" fmla="*/ 0 w 2736304"/>
                <a:gd name="connsiteY3" fmla="*/ 621926 h 621926"/>
                <a:gd name="connsiteX4" fmla="*/ 0 w 2736304"/>
                <a:gd name="connsiteY4" fmla="*/ 0 h 621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6304" h="621926">
                  <a:moveTo>
                    <a:pt x="0" y="0"/>
                  </a:moveTo>
                  <a:lnTo>
                    <a:pt x="2736304" y="0"/>
                  </a:lnTo>
                  <a:lnTo>
                    <a:pt x="2736304" y="621926"/>
                  </a:lnTo>
                  <a:lnTo>
                    <a:pt x="0" y="6219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txBody>
            <a:bodyPr spcFirstLastPara="0" vert="horz" wrap="square" lIns="120904" tIns="69088" rIns="120904" bIns="69088" numCol="1" spcCol="1270" anchor="ctr" anchorCtr="0">
              <a:noAutofit/>
            </a:bodyPr>
            <a:lstStyle/>
            <a:p>
              <a:pPr marL="0" marR="0" lvl="0" indent="0" algn="ctr" defTabSz="7556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Продвижение проекта</a:t>
              </a:r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6028398" y="4015649"/>
              <a:ext cx="3183532" cy="2294619"/>
            </a:xfrm>
            <a:custGeom>
              <a:avLst/>
              <a:gdLst>
                <a:gd name="connsiteX0" fmla="*/ 0 w 2736304"/>
                <a:gd name="connsiteY0" fmla="*/ 0 h 2286584"/>
                <a:gd name="connsiteX1" fmla="*/ 2736304 w 2736304"/>
                <a:gd name="connsiteY1" fmla="*/ 0 h 2286584"/>
                <a:gd name="connsiteX2" fmla="*/ 2736304 w 2736304"/>
                <a:gd name="connsiteY2" fmla="*/ 2286584 h 2286584"/>
                <a:gd name="connsiteX3" fmla="*/ 0 w 2736304"/>
                <a:gd name="connsiteY3" fmla="*/ 2286584 h 2286584"/>
                <a:gd name="connsiteX4" fmla="*/ 0 w 2736304"/>
                <a:gd name="connsiteY4" fmla="*/ 0 h 2286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6304" h="2286584">
                  <a:moveTo>
                    <a:pt x="0" y="0"/>
                  </a:moveTo>
                  <a:lnTo>
                    <a:pt x="2736304" y="0"/>
                  </a:lnTo>
                  <a:lnTo>
                    <a:pt x="2736304" y="2286584"/>
                  </a:lnTo>
                  <a:lnTo>
                    <a:pt x="0" y="22865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>
                <a:alpha val="90000"/>
              </a:srgb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txBody>
            <a:bodyPr spcFirstLastPara="0" vert="horz" wrap="square" lIns="90678" tIns="90678" rIns="120904" bIns="136017" numCol="1" spcCol="1270" anchor="t" anchorCtr="0">
              <a:noAutofit/>
            </a:bodyPr>
            <a:lstStyle/>
            <a:p>
              <a:pPr marL="285750" marR="0" lvl="1" indent="-285750" defTabSz="7556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ru-RU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Выпуск тематической полиграфической</a:t>
              </a:r>
              <a:r>
                <a:rPr kumimoji="0" lang="ru-RU" sz="16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продукции</a:t>
              </a:r>
            </a:p>
            <a:p>
              <a:pPr marL="285750" marR="0" lvl="1" indent="-285750" defTabSz="7556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ru-RU" sz="1600" kern="0" noProof="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"/>
                </a:rPr>
                <a:t>Создание видеоролика о проекте</a:t>
              </a:r>
            </a:p>
            <a:p>
              <a:pPr marL="285750" marR="0" lvl="1" indent="-285750" defTabSz="7556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ru-RU" sz="1600" kern="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"/>
                </a:rPr>
                <a:t>Освещение проекта в СМИ</a:t>
              </a:r>
              <a:endParaRPr lang="ru-RU" sz="1600" kern="0" noProof="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endParaRPr>
            </a:p>
            <a:p>
              <a:pPr marL="285750" marR="0" lvl="1" indent="-285750" defTabSz="7556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ru-RU" sz="1600" b="0" i="0" u="none" strike="noStrike" kern="0" cap="none" spc="0" normalizeH="0" baseline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Проведение акции</a:t>
              </a:r>
            </a:p>
            <a:p>
              <a:pPr marL="285750" marR="0" lvl="1" indent="-285750" defTabSz="7556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ru-RU" sz="1600" kern="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"/>
                </a:rPr>
                <a:t>Презентация и открытие Центра</a:t>
              </a:r>
              <a:endPara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Овал 29"/>
          <p:cNvSpPr/>
          <p:nvPr/>
        </p:nvSpPr>
        <p:spPr>
          <a:xfrm>
            <a:off x="3009270" y="1507033"/>
            <a:ext cx="2916324" cy="132559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Этапы</a:t>
            </a:r>
            <a:r>
              <a:rPr kumimoji="0" lang="ru-RU" sz="18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реализации проекта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Заголовок 6"/>
          <p:cNvSpPr>
            <a:spLocks noGrp="1"/>
          </p:cNvSpPr>
          <p:nvPr>
            <p:ph type="title"/>
          </p:nvPr>
        </p:nvSpPr>
        <p:spPr>
          <a:xfrm>
            <a:off x="393655" y="284566"/>
            <a:ext cx="8064896" cy="114300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2800" spc="200" dirty="0">
                <a:latin typeface="Bankir-Retro" panose="02000606050000020004" pitchFamily="2" charset="0"/>
              </a:rPr>
              <a:t>ЭТАПЫ РЕАЛИЗАЦИИ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132258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powerpoint-template">
  <a:themeElements>
    <a:clrScheme name="">
      <a:dk1>
        <a:srgbClr val="5F5F5F"/>
      </a:dk1>
      <a:lt1>
        <a:srgbClr val="FFFFFF"/>
      </a:lt1>
      <a:dk2>
        <a:srgbClr val="5F5F5F"/>
      </a:dk2>
      <a:lt2>
        <a:srgbClr val="007300"/>
      </a:lt2>
      <a:accent1>
        <a:srgbClr val="499F00"/>
      </a:accent1>
      <a:accent2>
        <a:srgbClr val="4FC200"/>
      </a:accent2>
      <a:accent3>
        <a:srgbClr val="FFFFFF"/>
      </a:accent3>
      <a:accent4>
        <a:srgbClr val="505050"/>
      </a:accent4>
      <a:accent5>
        <a:srgbClr val="B1CDAA"/>
      </a:accent5>
      <a:accent6>
        <a:srgbClr val="47B000"/>
      </a:accent6>
      <a:hlink>
        <a:srgbClr val="78E600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3D3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FFFFFF"/>
        </a:dk1>
        <a:lt1>
          <a:srgbClr val="FFFFFF"/>
        </a:lt1>
        <a:dk2>
          <a:srgbClr val="FFFFFF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DADADA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FFFFFF"/>
        </a:dk1>
        <a:lt1>
          <a:srgbClr val="FFFFFF"/>
        </a:lt1>
        <a:dk2>
          <a:srgbClr val="FFFFFF"/>
        </a:dk2>
        <a:lt2>
          <a:srgbClr val="55A6FE"/>
        </a:lt2>
        <a:accent1>
          <a:srgbClr val="71BBFF"/>
        </a:accent1>
        <a:accent2>
          <a:srgbClr val="74CCFF"/>
        </a:accent2>
        <a:accent3>
          <a:srgbClr val="FFFFFF"/>
        </a:accent3>
        <a:accent4>
          <a:srgbClr val="DADADA"/>
        </a:accent4>
        <a:accent5>
          <a:srgbClr val="BBDAFF"/>
        </a:accent5>
        <a:accent6>
          <a:srgbClr val="68B9E7"/>
        </a:accent6>
        <a:hlink>
          <a:srgbClr val="94D8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FFFFFF"/>
        </a:dk1>
        <a:lt1>
          <a:srgbClr val="FFFFFF"/>
        </a:lt1>
        <a:dk2>
          <a:srgbClr val="FFFFFF"/>
        </a:dk2>
        <a:lt2>
          <a:srgbClr val="4BA1FF"/>
        </a:lt2>
        <a:accent1>
          <a:srgbClr val="5DB2FF"/>
        </a:accent1>
        <a:accent2>
          <a:srgbClr val="65C8FF"/>
        </a:accent2>
        <a:accent3>
          <a:srgbClr val="FFFFFF"/>
        </a:accent3>
        <a:accent4>
          <a:srgbClr val="DADADA"/>
        </a:accent4>
        <a:accent5>
          <a:srgbClr val="B6D5FF"/>
        </a:accent5>
        <a:accent6>
          <a:srgbClr val="5BB5E7"/>
        </a:accent6>
        <a:hlink>
          <a:srgbClr val="87E1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3509</TotalTime>
  <Words>655</Words>
  <Application>Microsoft Office PowerPoint</Application>
  <PresentationFormat>Экран (4:3)</PresentationFormat>
  <Paragraphs>124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20" baseType="lpstr">
      <vt:lpstr>Arial</vt:lpstr>
      <vt:lpstr>Bankir-Retro</vt:lpstr>
      <vt:lpstr>Calibri</vt:lpstr>
      <vt:lpstr>Microsoft Sans Serif</vt:lpstr>
      <vt:lpstr>Tahoma</vt:lpstr>
      <vt:lpstr>Times New Roman</vt:lpstr>
      <vt:lpstr>Wingdings</vt:lpstr>
      <vt:lpstr>Тема Office</vt:lpstr>
      <vt:lpstr>powerpoint-template</vt:lpstr>
      <vt:lpstr>Презентация PowerPoint</vt:lpstr>
      <vt:lpstr>НАПРАВЛЕНИЯ РАБОТЫ ЭКОЛОГИЧЕСКОГО ПРОСВЕЩЕНИЯ</vt:lpstr>
      <vt:lpstr>Цель проекта</vt:lpstr>
      <vt:lpstr>           </vt:lpstr>
      <vt:lpstr>Место реализации проекта</vt:lpstr>
      <vt:lpstr>Место реализации проекта</vt:lpstr>
      <vt:lpstr>Актуальность проекта</vt:lpstr>
      <vt:lpstr>Задачи реабилитационного центра</vt:lpstr>
      <vt:lpstr>ЭТАПЫ РЕАЛИЗАЦИИ ПРОЕКТА</vt:lpstr>
      <vt:lpstr>Ожидаемые результаты проекта </vt:lpstr>
      <vt:lpstr>СПАСИБО ЗА ВНИМАНИЕ</vt:lpstr>
    </vt:vector>
  </TitlesOfParts>
  <Company>Krokoz™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СОСТОЯНИЕ  И ПЕРСПЕКТИВЫ  РАЗВИТИЯ НАУЧНЫХ  ИССЛЕДОВАНИЙ  И ЭКОЛОГИЧЕСКОГО  МОНИТОРИНГА  В ЗАПОВЕДНИКАХ  И НАЦИОНАЛЬНЫХ  ПАРКАХ</dc:title>
  <dc:creator>Karandeev</dc:creator>
  <cp:lastModifiedBy>Elisn</cp:lastModifiedBy>
  <cp:revision>517</cp:revision>
  <dcterms:created xsi:type="dcterms:W3CDTF">2015-09-28T14:11:24Z</dcterms:created>
  <dcterms:modified xsi:type="dcterms:W3CDTF">2020-03-13T04:20:21Z</dcterms:modified>
</cp:coreProperties>
</file>